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28"/>
  </p:notesMasterIdLst>
  <p:handoutMasterIdLst>
    <p:handoutMasterId r:id="rId29"/>
  </p:handoutMasterIdLst>
  <p:sldIdLst>
    <p:sldId id="787" r:id="rId2"/>
    <p:sldId id="830" r:id="rId3"/>
    <p:sldId id="792" r:id="rId4"/>
    <p:sldId id="831" r:id="rId5"/>
    <p:sldId id="850" r:id="rId6"/>
    <p:sldId id="833" r:id="rId7"/>
    <p:sldId id="849" r:id="rId8"/>
    <p:sldId id="834" r:id="rId9"/>
    <p:sldId id="836" r:id="rId10"/>
    <p:sldId id="837" r:id="rId11"/>
    <p:sldId id="838" r:id="rId12"/>
    <p:sldId id="839" r:id="rId13"/>
    <p:sldId id="840" r:id="rId14"/>
    <p:sldId id="841" r:id="rId15"/>
    <p:sldId id="842" r:id="rId16"/>
    <p:sldId id="843" r:id="rId17"/>
    <p:sldId id="639" r:id="rId18"/>
    <p:sldId id="769" r:id="rId19"/>
    <p:sldId id="826" r:id="rId20"/>
    <p:sldId id="796" r:id="rId21"/>
    <p:sldId id="828" r:id="rId22"/>
    <p:sldId id="847" r:id="rId23"/>
    <p:sldId id="760" r:id="rId24"/>
    <p:sldId id="810" r:id="rId25"/>
    <p:sldId id="827" r:id="rId26"/>
    <p:sldId id="815" r:id="rId27"/>
  </p:sldIdLst>
  <p:sldSz cx="9144000" cy="6858000" type="screen4x3"/>
  <p:notesSz cx="6858000" cy="92964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Helvetica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Helvetica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Helvetica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Helvetica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Helvetica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Helvetica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Helvetica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Helvetica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Helvetica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AE41"/>
    <a:srgbClr val="FF5691"/>
    <a:srgbClr val="FF3399"/>
    <a:srgbClr val="FF33CC"/>
    <a:srgbClr val="CC00FF"/>
    <a:srgbClr val="FF00FF"/>
    <a:srgbClr val="1A24FD"/>
    <a:srgbClr val="FCFD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 autoAdjust="0"/>
    <p:restoredTop sz="94640"/>
  </p:normalViewPr>
  <p:slideViewPr>
    <p:cSldViewPr>
      <p:cViewPr varScale="1">
        <p:scale>
          <a:sx n="102" d="100"/>
          <a:sy n="102" d="100"/>
        </p:scale>
        <p:origin x="182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56"/>
    </p:cViewPr>
  </p:sorterViewPr>
  <p:notesViewPr>
    <p:cSldViewPr>
      <p:cViewPr varScale="1">
        <p:scale>
          <a:sx n="86" d="100"/>
          <a:sy n="86" d="100"/>
        </p:scale>
        <p:origin x="284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0545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7.png>
</file>

<file path=ppt/media/image18.png>
</file>

<file path=ppt/media/image2.tiff>
</file>

<file path=ppt/media/image21.png>
</file>

<file path=ppt/media/image22.png>
</file>

<file path=ppt/media/image3.png>
</file>

<file path=ppt/media/image4.tiff>
</file>

<file path=ppt/media/image52.png>
</file>

<file path=ppt/media/image53.png>
</file>

<file path=ppt/media/image54.png>
</file>

<file path=ppt/media/image55.png>
</file>

<file path=ppt/media/image56.jpeg>
</file>

<file path=ppt/media/image6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1227" y="4415790"/>
            <a:ext cx="5032375" cy="418338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7" tIns="44450" rIns="90487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51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4425" y="703263"/>
            <a:ext cx="4629150" cy="34734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</p:spTree>
    <p:extLst>
      <p:ext uri="{BB962C8B-B14F-4D97-AF65-F5344CB8AC3E}">
        <p14:creationId xmlns:p14="http://schemas.microsoft.com/office/powerpoint/2010/main" val="9109061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6" charset="0"/>
        <a:ea typeface="ＭＳ Ｐゴシック" pitchFamily="-109" charset="-128"/>
        <a:cs typeface="ＭＳ Ｐゴシック" pitchFamily="-109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07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arrivals to the second queue.</a:t>
            </a:r>
          </a:p>
        </p:txBody>
      </p:sp>
    </p:spTree>
    <p:extLst>
      <p:ext uri="{BB962C8B-B14F-4D97-AF65-F5344CB8AC3E}">
        <p14:creationId xmlns:p14="http://schemas.microsoft.com/office/powerpoint/2010/main" val="1810572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151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A(t)</a:t>
            </a:r>
            <a:r>
              <a:rPr lang="en-US" baseline="0" dirty="0"/>
              <a:t> denote the total arrivals from all classes at slot t. So no need to mention individual class 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652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Done!</a:t>
            </a:r>
          </a:p>
        </p:txBody>
      </p:sp>
    </p:spTree>
    <p:extLst>
      <p:ext uri="{BB962C8B-B14F-4D97-AF65-F5344CB8AC3E}">
        <p14:creationId xmlns:p14="http://schemas.microsoft.com/office/powerpoint/2010/main" val="1820054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Sum</a:t>
            </a:r>
            <a:r>
              <a:rPr lang="en-US" baseline="0" dirty="0"/>
              <a:t> of k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5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 class k</a:t>
            </a:r>
          </a:p>
        </p:txBody>
      </p:sp>
    </p:spTree>
    <p:extLst>
      <p:ext uri="{BB962C8B-B14F-4D97-AF65-F5344CB8AC3E}">
        <p14:creationId xmlns:p14="http://schemas.microsoft.com/office/powerpoint/2010/main" val="1345187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62760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64357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1300" y="57150"/>
            <a:ext cx="1943100" cy="5429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57150"/>
            <a:ext cx="5676900" cy="5429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6725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57150"/>
            <a:ext cx="7086600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62000" y="13716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3716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80795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57150"/>
            <a:ext cx="7086600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62000" y="13716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724400" y="1371600"/>
            <a:ext cx="381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724400" y="3505200"/>
            <a:ext cx="381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5679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2785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440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3716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3716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591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645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3247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7674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7818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8898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66800" y="57150"/>
            <a:ext cx="70866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0487" tIns="44450" rIns="90487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0" y="13716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0487" tIns="44450" rIns="90487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Freeform 4"/>
          <p:cNvSpPr>
            <a:spLocks/>
          </p:cNvSpPr>
          <p:nvPr/>
        </p:nvSpPr>
        <p:spPr bwMode="auto">
          <a:xfrm flipV="1">
            <a:off x="1219200" y="762000"/>
            <a:ext cx="6858000" cy="76200"/>
          </a:xfrm>
          <a:custGeom>
            <a:avLst/>
            <a:gdLst>
              <a:gd name="T0" fmla="*/ 0 w 6145"/>
              <a:gd name="T1" fmla="*/ 0 h 1"/>
              <a:gd name="T2" fmla="*/ 2147483646 w 6145"/>
              <a:gd name="T3" fmla="*/ 0 h 1"/>
              <a:gd name="T4" fmla="*/ 0 w 6145"/>
              <a:gd name="T5" fmla="*/ 0 h 1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50800" cap="rnd" cmpd="sng">
            <a:solidFill>
              <a:srgbClr val="FF3399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52400" y="6248400"/>
            <a:ext cx="6667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7" tIns="44450" rIns="90487" bIns="44450" anchor="ctr"/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>
              <a:defRPr/>
            </a:pPr>
            <a:r>
              <a:rPr lang="en-US" altLang="en-US" sz="700" b="1" dirty="0"/>
              <a:t>Abhishek</a:t>
            </a:r>
            <a:r>
              <a:rPr lang="en-US" altLang="en-US" sz="700" b="1" baseline="0" dirty="0"/>
              <a:t> Sinha</a:t>
            </a:r>
            <a:endParaRPr lang="en-US" altLang="en-US" sz="700" b="1" dirty="0"/>
          </a:p>
          <a:p>
            <a:pPr algn="ctr">
              <a:defRPr/>
            </a:pPr>
            <a:r>
              <a:rPr lang="en-US" altLang="en-US" sz="700" b="1" dirty="0"/>
              <a:t>Slide </a:t>
            </a:r>
            <a:fld id="{9ACB88B4-57A5-6D43-B96E-88CAD0B115CC}" type="slidenum">
              <a:rPr lang="en-US" altLang="en-US" sz="700" b="1" smtClean="0"/>
              <a:pPr algn="ctr">
                <a:defRPr/>
              </a:pPr>
              <a:t>‹#›</a:t>
            </a:fld>
            <a:endParaRPr lang="en-US" altLang="en-US" sz="700" b="1" dirty="0"/>
          </a:p>
        </p:txBody>
      </p:sp>
      <p:pic>
        <p:nvPicPr>
          <p:cNvPr id="1031" name="Picture 31" descr="seal_red_lg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46175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077200" y="0"/>
            <a:ext cx="1066800" cy="96012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xStyles>
    <p:titleStyle>
      <a:lvl1pPr algn="ctr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/>
          <a:ea typeface="ＭＳ Ｐゴシック" pitchFamily="-109" charset="-128"/>
          <a:cs typeface="Times New Roman"/>
        </a:defRPr>
      </a:lvl1pPr>
      <a:lvl2pPr algn="ctr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-107" charset="0"/>
          <a:ea typeface="ＭＳ Ｐゴシック" pitchFamily="-109" charset="-128"/>
          <a:cs typeface="Times New Roman" charset="0"/>
        </a:defRPr>
      </a:lvl2pPr>
      <a:lvl3pPr algn="ctr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-107" charset="0"/>
          <a:ea typeface="ＭＳ Ｐゴシック" pitchFamily="-109" charset="-128"/>
          <a:cs typeface="Times New Roman" charset="0"/>
        </a:defRPr>
      </a:lvl3pPr>
      <a:lvl4pPr algn="ctr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-107" charset="0"/>
          <a:ea typeface="ＭＳ Ｐゴシック" pitchFamily="-109" charset="-128"/>
          <a:cs typeface="Times New Roman" charset="0"/>
        </a:defRPr>
      </a:lvl4pPr>
      <a:lvl5pPr algn="ctr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-107" charset="0"/>
          <a:ea typeface="ＭＳ Ｐゴシック" pitchFamily="-109" charset="-128"/>
          <a:cs typeface="Times New Roman" charset="0"/>
        </a:defRPr>
      </a:lvl5pPr>
      <a:lvl6pPr marL="457200" algn="ctr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Helvetica" pitchFamily="-106" charset="0"/>
        </a:defRPr>
      </a:lvl6pPr>
      <a:lvl7pPr marL="914400" algn="ctr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Helvetica" pitchFamily="-106" charset="0"/>
        </a:defRPr>
      </a:lvl7pPr>
      <a:lvl8pPr marL="1371600" algn="ctr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Helvetica" pitchFamily="-106" charset="0"/>
        </a:defRPr>
      </a:lvl8pPr>
      <a:lvl9pPr marL="1828800" algn="ctr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Helvetica" pitchFamily="-106" charset="0"/>
        </a:defRPr>
      </a:lvl9pPr>
    </p:titleStyle>
    <p:bodyStyle>
      <a:lvl1pPr marL="342900" indent="-342900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SzPct val="125000"/>
        <a:buChar char="•"/>
        <a:defRPr b="1">
          <a:solidFill>
            <a:schemeClr val="tx1"/>
          </a:solidFill>
          <a:latin typeface="Times New Roman"/>
          <a:ea typeface="ＭＳ Ｐゴシック" pitchFamily="-109" charset="-128"/>
          <a:cs typeface="Times New Roman"/>
        </a:defRPr>
      </a:lvl1pPr>
      <a:lvl2pPr marL="862013" indent="-341313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SzPct val="100000"/>
        <a:buChar char="–"/>
        <a:defRPr sz="1600" b="1">
          <a:solidFill>
            <a:schemeClr val="tx1"/>
          </a:solidFill>
          <a:latin typeface="Times New Roman"/>
          <a:ea typeface="ＭＳ Ｐゴシック" pitchFamily="-106" charset="-128"/>
          <a:cs typeface="Times New Roman"/>
        </a:defRPr>
      </a:lvl2pPr>
      <a:lvl3pPr marL="1204913" indent="-228600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Times New Roman"/>
          <a:ea typeface="ＭＳ Ｐゴシック" pitchFamily="-106" charset="-128"/>
          <a:cs typeface="Times New Roman"/>
        </a:defRPr>
      </a:lvl3pPr>
      <a:lvl4pPr marL="1546225" indent="-119063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200" b="1">
          <a:solidFill>
            <a:schemeClr val="tx1"/>
          </a:solidFill>
          <a:latin typeface="Times New Roman"/>
          <a:ea typeface="ＭＳ Ｐゴシック" pitchFamily="-106" charset="-128"/>
          <a:cs typeface="Times New Roman"/>
        </a:defRPr>
      </a:lvl4pPr>
      <a:lvl5pPr marL="1828800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200" b="1">
          <a:solidFill>
            <a:schemeClr val="tx1"/>
          </a:solidFill>
          <a:latin typeface="Times New Roman"/>
          <a:ea typeface="ＭＳ Ｐゴシック" pitchFamily="-106" charset="-128"/>
          <a:cs typeface="Times New Roman"/>
        </a:defRPr>
      </a:lvl5pPr>
      <a:lvl6pPr marL="2286000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200" b="1">
          <a:solidFill>
            <a:schemeClr val="tx1"/>
          </a:solidFill>
          <a:latin typeface="+mn-lt"/>
          <a:ea typeface="ＭＳ Ｐゴシック" pitchFamily="-106" charset="-128"/>
        </a:defRPr>
      </a:lvl6pPr>
      <a:lvl7pPr marL="2743200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200" b="1">
          <a:solidFill>
            <a:schemeClr val="tx1"/>
          </a:solidFill>
          <a:latin typeface="+mn-lt"/>
          <a:ea typeface="ＭＳ Ｐゴシック" pitchFamily="-106" charset="-128"/>
        </a:defRPr>
      </a:lvl7pPr>
      <a:lvl8pPr marL="3200400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200" b="1">
          <a:solidFill>
            <a:schemeClr val="tx1"/>
          </a:solidFill>
          <a:latin typeface="+mn-lt"/>
          <a:ea typeface="ＭＳ Ｐゴシック" pitchFamily="-106" charset="-128"/>
        </a:defRPr>
      </a:lvl8pPr>
      <a:lvl9pPr marL="3657600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200" b="1">
          <a:solidFill>
            <a:schemeClr val="tx1"/>
          </a:solidFill>
          <a:latin typeface="+mn-lt"/>
          <a:ea typeface="ＭＳ Ｐゴシック" pitchFamily="-106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10" Type="http://schemas.openxmlformats.org/officeDocument/2006/relationships/image" Target="../media/image37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3" Type="http://schemas.openxmlformats.org/officeDocument/2006/relationships/image" Target="../media/image30.emf"/><Relationship Id="rId7" Type="http://schemas.openxmlformats.org/officeDocument/2006/relationships/image" Target="../media/image4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e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emf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7.png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6.emf"/><Relationship Id="rId7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416"/>
          <p:cNvSpPr>
            <a:spLocks noGrp="1"/>
          </p:cNvSpPr>
          <p:nvPr>
            <p:ph type="ctrTitle"/>
          </p:nvPr>
        </p:nvSpPr>
        <p:spPr>
          <a:xfrm>
            <a:off x="534192" y="990600"/>
            <a:ext cx="8152607" cy="2590800"/>
          </a:xfrm>
        </p:spPr>
        <p:txBody>
          <a:bodyPr/>
          <a:lstStyle/>
          <a:p>
            <a:r>
              <a:rPr lang="en-US" altLang="en-US" sz="3600" dirty="0">
                <a:latin typeface="Times New Roman" charset="0"/>
                <a:ea typeface="ＭＳ Ｐゴシック" charset="-128"/>
                <a:cs typeface="Times New Roman" charset="0"/>
              </a:rPr>
              <a:t>Network Utility Maximization with </a:t>
            </a:r>
            <a:br>
              <a:rPr lang="en-US" altLang="en-US" sz="3600" dirty="0">
                <a:latin typeface="Times New Roman" charset="0"/>
                <a:ea typeface="ＭＳ Ｐゴシック" charset="-128"/>
                <a:cs typeface="Times New Roman" charset="0"/>
              </a:rPr>
            </a:br>
            <a:br>
              <a:rPr lang="en-US" altLang="en-US" sz="3600" dirty="0">
                <a:latin typeface="Times New Roman" charset="0"/>
                <a:ea typeface="ＭＳ Ｐゴシック" charset="-128"/>
                <a:cs typeface="Times New Roman" charset="0"/>
              </a:rPr>
            </a:br>
            <a:r>
              <a:rPr lang="en-US" altLang="en-US" sz="3600" dirty="0">
                <a:latin typeface="Times New Roman" charset="0"/>
                <a:ea typeface="ＭＳ Ｐゴシック" charset="-128"/>
                <a:cs typeface="Times New Roman" charset="0"/>
              </a:rPr>
              <a:t>Heterogeneous Traffic Flows</a:t>
            </a:r>
          </a:p>
        </p:txBody>
      </p:sp>
      <p:sp>
        <p:nvSpPr>
          <p:cNvPr id="4098" name="Shape 417"/>
          <p:cNvSpPr>
            <a:spLocks noGrp="1"/>
          </p:cNvSpPr>
          <p:nvPr>
            <p:ph type="subTitle" sz="quarter" idx="1"/>
          </p:nvPr>
        </p:nvSpPr>
        <p:spPr>
          <a:xfrm>
            <a:off x="1267220" y="3352800"/>
            <a:ext cx="6686550" cy="844550"/>
          </a:xfrm>
        </p:spPr>
        <p:txBody>
          <a:bodyPr/>
          <a:lstStyle/>
          <a:p>
            <a:r>
              <a:rPr lang="en-US" altLang="en-US" sz="28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Abhishek Sinha*, Eytan Modiano</a:t>
            </a:r>
            <a:endParaRPr lang="en-US" altLang="en-US" sz="2000" dirty="0">
              <a:solidFill>
                <a:schemeClr val="accent1">
                  <a:lumMod val="75000"/>
                </a:schemeClr>
              </a:solidFill>
              <a:latin typeface="Times New Roman" charset="0"/>
              <a:ea typeface="ＭＳ Ｐゴシック" charset="-128"/>
              <a:cs typeface="Times New Roman" charset="0"/>
            </a:endParaRPr>
          </a:p>
          <a:p>
            <a:r>
              <a:rPr lang="en-US" altLang="en-US" sz="2000" dirty="0">
                <a:latin typeface="Times New Roman" charset="0"/>
                <a:ea typeface="ＭＳ Ｐゴシック" charset="-128"/>
                <a:cs typeface="Times New Roman" charset="0"/>
              </a:rPr>
              <a:t>Presented by </a:t>
            </a:r>
          </a:p>
          <a:p>
            <a:r>
              <a:rPr lang="en-US" altLang="en-US" sz="2400" dirty="0" err="1">
                <a:latin typeface="Times New Roman" charset="0"/>
                <a:ea typeface="ＭＳ Ｐゴシック" charset="-128"/>
                <a:cs typeface="Times New Roman" charset="0"/>
              </a:rPr>
              <a:t>Rajat</a:t>
            </a:r>
            <a:r>
              <a:rPr lang="en-US" altLang="en-US" sz="2400" dirty="0">
                <a:latin typeface="Times New Roman" charset="0"/>
                <a:ea typeface="ＭＳ Ｐゴシック" charset="-128"/>
                <a:cs typeface="Times New Roman" charset="0"/>
              </a:rPr>
              <a:t> </a:t>
            </a:r>
            <a:r>
              <a:rPr lang="en-US" altLang="en-US" sz="2400" dirty="0" err="1">
                <a:latin typeface="Times New Roman" charset="0"/>
                <a:ea typeface="ＭＳ Ｐゴシック" charset="-128"/>
                <a:cs typeface="Times New Roman" charset="0"/>
              </a:rPr>
              <a:t>Talak</a:t>
            </a:r>
            <a:endParaRPr lang="en-US" altLang="en-US" sz="2400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sz="2400" dirty="0">
              <a:solidFill>
                <a:schemeClr val="accent1">
                  <a:lumMod val="75000"/>
                </a:schemeClr>
              </a:solidFill>
              <a:latin typeface="Times New Roman" charset="0"/>
              <a:ea typeface="ＭＳ Ｐゴシック" charset="-128"/>
              <a:cs typeface="Times New Roman" charset="0"/>
            </a:endParaRPr>
          </a:p>
          <a:p>
            <a:r>
              <a:rPr lang="en-US" altLang="en-US" sz="1700" dirty="0">
                <a:latin typeface="Times New Roman" charset="0"/>
                <a:ea typeface="ＭＳ Ｐゴシック" charset="-128"/>
                <a:cs typeface="Times New Roman" charset="0"/>
              </a:rPr>
              <a:t>*Qualcomm Research, MIT</a:t>
            </a:r>
          </a:p>
          <a:p>
            <a:endParaRPr lang="en-US" altLang="en-US" sz="1600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r>
              <a:rPr lang="en-US" altLang="en-US" sz="2000" dirty="0" err="1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WiOpt</a:t>
            </a:r>
            <a:r>
              <a:rPr lang="en-US" altLang="en-US" sz="20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 2018</a:t>
            </a:r>
          </a:p>
          <a:p>
            <a:r>
              <a:rPr lang="en-US" altLang="en-US" sz="20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Shanghai, China</a:t>
            </a:r>
          </a:p>
        </p:txBody>
      </p:sp>
    </p:spTree>
    <p:extLst>
      <p:ext uri="{BB962C8B-B14F-4D97-AF65-F5344CB8AC3E}">
        <p14:creationId xmlns:p14="http://schemas.microsoft.com/office/powerpoint/2010/main" val="318532720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imes New Roman" charset="0"/>
                <a:ea typeface="ＭＳ Ｐゴシック" charset="-128"/>
                <a:cs typeface="Times New Roman" charset="0"/>
              </a:rPr>
              <a:t>Precedence Relaxed System</a:t>
            </a:r>
          </a:p>
        </p:txBody>
      </p:sp>
      <p:sp>
        <p:nvSpPr>
          <p:cNvPr id="46082" name="Content Placeholder 2"/>
          <p:cNvSpPr>
            <a:spLocks noGrp="1"/>
          </p:cNvSpPr>
          <p:nvPr>
            <p:ph idx="1"/>
          </p:nvPr>
        </p:nvSpPr>
        <p:spPr>
          <a:xfrm>
            <a:off x="762000" y="1400175"/>
            <a:ext cx="7772400" cy="4114800"/>
          </a:xfrm>
        </p:spPr>
        <p:txBody>
          <a:bodyPr/>
          <a:lstStyle/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As an example, consider a two-hop network</a:t>
            </a:r>
          </a:p>
          <a:p>
            <a:pPr lvl="1"/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 The packet p must traverse Link 1 before crossing Link 2 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(Precedence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)</a:t>
            </a: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Equivalent 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virtual queue 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system </a:t>
            </a: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pPr lvl="1"/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Packet arrives to both queues simultaneously (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No precedence constraint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)</a:t>
            </a:r>
          </a:p>
        </p:txBody>
      </p:sp>
      <p:pic>
        <p:nvPicPr>
          <p:cNvPr id="46083" name="image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125" y="2209800"/>
            <a:ext cx="7042150" cy="995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6084" name="Rectangle 1"/>
          <p:cNvSpPr>
            <a:spLocks noChangeArrowheads="1"/>
          </p:cNvSpPr>
          <p:nvPr/>
        </p:nvSpPr>
        <p:spPr bwMode="auto">
          <a:xfrm>
            <a:off x="1425575" y="2438400"/>
            <a:ext cx="3270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2000" b="1">
                <a:latin typeface="Times New Roman" charset="0"/>
              </a:rPr>
              <a:t>p</a:t>
            </a:r>
            <a:endParaRPr lang="en-US" altLang="en-US" sz="2000" b="1"/>
          </a:p>
        </p:txBody>
      </p:sp>
      <p:sp>
        <p:nvSpPr>
          <p:cNvPr id="46085" name="TextBox 5"/>
          <p:cNvSpPr txBox="1">
            <a:spLocks noChangeArrowheads="1"/>
          </p:cNvSpPr>
          <p:nvPr/>
        </p:nvSpPr>
        <p:spPr bwMode="auto">
          <a:xfrm>
            <a:off x="2819400" y="2209800"/>
            <a:ext cx="7254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1500" b="1">
                <a:latin typeface="Times New Roman" charset="0"/>
              </a:rPr>
              <a:t>Link 1</a:t>
            </a:r>
          </a:p>
        </p:txBody>
      </p:sp>
      <p:sp>
        <p:nvSpPr>
          <p:cNvPr id="46086" name="Rectangle 6"/>
          <p:cNvSpPr>
            <a:spLocks noChangeArrowheads="1"/>
          </p:cNvSpPr>
          <p:nvPr/>
        </p:nvSpPr>
        <p:spPr bwMode="auto">
          <a:xfrm>
            <a:off x="5259388" y="2209800"/>
            <a:ext cx="760412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latin typeface="Times New Roman" charset="0"/>
              </a:rPr>
              <a:t>Link 2</a:t>
            </a:r>
          </a:p>
        </p:txBody>
      </p:sp>
      <p:pic>
        <p:nvPicPr>
          <p:cNvPr id="46087" name="image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4454525"/>
            <a:ext cx="5654675" cy="212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6088" name="Shape 436"/>
          <p:cNvSpPr>
            <a:spLocks noChangeArrowheads="1"/>
          </p:cNvSpPr>
          <p:nvPr/>
        </p:nvSpPr>
        <p:spPr bwMode="auto">
          <a:xfrm>
            <a:off x="4100513" y="6370638"/>
            <a:ext cx="698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289" rIns="34289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endParaRPr lang="en-US" altLang="en-US" sz="1600">
              <a:solidFill>
                <a:srgbClr val="0070C0"/>
              </a:solidFill>
              <a:latin typeface="Times New Roman" charset="0"/>
            </a:endParaRPr>
          </a:p>
        </p:txBody>
      </p:sp>
      <p:pic>
        <p:nvPicPr>
          <p:cNvPr id="46089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4529138"/>
            <a:ext cx="514350" cy="271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90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325" y="6035675"/>
            <a:ext cx="558800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91" name="Rectangle 32"/>
          <p:cNvSpPr>
            <a:spLocks noChangeArrowheads="1"/>
          </p:cNvSpPr>
          <p:nvPr/>
        </p:nvSpPr>
        <p:spPr bwMode="auto">
          <a:xfrm>
            <a:off x="1981200" y="5103813"/>
            <a:ext cx="3270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2000" b="1" dirty="0">
                <a:latin typeface="Times New Roman" charset="0"/>
              </a:rPr>
              <a:t>p</a:t>
            </a:r>
            <a:endParaRPr lang="en-US" altLang="en-US" sz="2000" b="1" dirty="0"/>
          </a:p>
        </p:txBody>
      </p:sp>
      <p:sp>
        <p:nvSpPr>
          <p:cNvPr id="46092" name="Rectangle 33"/>
          <p:cNvSpPr>
            <a:spLocks noChangeArrowheads="1"/>
          </p:cNvSpPr>
          <p:nvPr/>
        </p:nvSpPr>
        <p:spPr bwMode="auto">
          <a:xfrm>
            <a:off x="3971925" y="5695950"/>
            <a:ext cx="3270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2000" b="1" dirty="0">
                <a:latin typeface="Times New Roman" charset="0"/>
              </a:rPr>
              <a:t>p</a:t>
            </a:r>
            <a:endParaRPr lang="en-US" altLang="en-US" sz="2000" b="1" dirty="0"/>
          </a:p>
        </p:txBody>
      </p:sp>
      <p:sp>
        <p:nvSpPr>
          <p:cNvPr id="46093" name="Rectangle 34"/>
          <p:cNvSpPr>
            <a:spLocks noChangeArrowheads="1"/>
          </p:cNvSpPr>
          <p:nvPr/>
        </p:nvSpPr>
        <p:spPr bwMode="auto">
          <a:xfrm>
            <a:off x="3910013" y="4500563"/>
            <a:ext cx="3270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2000" b="1" dirty="0">
                <a:latin typeface="Times New Roman" charset="0"/>
              </a:rPr>
              <a:t>p</a:t>
            </a:r>
            <a:endParaRPr lang="en-US" altLang="en-US" sz="20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989416" y="3007119"/>
            <a:ext cx="1509711" cy="458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path is a tree for broadcast</a:t>
            </a:r>
          </a:p>
        </p:txBody>
      </p:sp>
    </p:spTree>
    <p:extLst>
      <p:ext uri="{BB962C8B-B14F-4D97-AF65-F5344CB8AC3E}">
        <p14:creationId xmlns:p14="http://schemas.microsoft.com/office/powerpoint/2010/main" val="301786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91" grpId="0"/>
      <p:bldP spid="46092" grpId="0"/>
      <p:bldP spid="4609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imes New Roman" charset="0"/>
                <a:ea typeface="ＭＳ Ｐゴシック" charset="-128"/>
                <a:cs typeface="Times New Roman" charset="0"/>
              </a:rPr>
              <a:t>Dynamics of the Virtual Queues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71600"/>
            <a:ext cx="7772400" cy="4648200"/>
          </a:xfrm>
        </p:spPr>
        <p:txBody>
          <a:bodyPr/>
          <a:lstStyle/>
          <a:p>
            <a:pPr>
              <a:defRPr/>
            </a:pPr>
            <a:r>
              <a:rPr lang="en-US" dirty="0"/>
              <a:t>Define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controlled arrival vector </a:t>
            </a:r>
            <a:r>
              <a:rPr lang="en-US" dirty="0"/>
              <a:t>to the virtual queue to be </a:t>
            </a:r>
          </a:p>
          <a:p>
            <a:pPr>
              <a:defRPr/>
            </a:pPr>
            <a:endParaRPr lang="en-US" dirty="0"/>
          </a:p>
          <a:p>
            <a:pPr marL="0" indent="0">
              <a:buFontTx/>
              <a:buNone/>
              <a:defRPr/>
            </a:pPr>
            <a:endParaRPr lang="en-US" dirty="0"/>
          </a:p>
          <a:p>
            <a:pPr marL="0" indent="0">
              <a:buFontTx/>
              <a:buNone/>
              <a:defRPr/>
            </a:pPr>
            <a:r>
              <a:rPr lang="en-US" dirty="0"/>
              <a:t>where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controlled variable</a:t>
            </a:r>
            <a:r>
              <a:rPr lang="en-US" dirty="0">
                <a:solidFill>
                  <a:schemeClr val="accent2"/>
                </a:solidFill>
              </a:rPr>
              <a:t>              </a:t>
            </a:r>
            <a:r>
              <a:rPr lang="en-US" dirty="0"/>
              <a:t>denotes number of virtual packet arrival at the virtual queue         at time  t </a:t>
            </a:r>
          </a:p>
          <a:p>
            <a:pPr marL="0" indent="0">
              <a:buFontTx/>
              <a:buNone/>
              <a:defRPr/>
            </a:pPr>
            <a:endParaRPr lang="en-US" dirty="0"/>
          </a:p>
          <a:p>
            <a:pPr marL="0" indent="0">
              <a:buFontTx/>
              <a:buNone/>
              <a:defRPr/>
            </a:pPr>
            <a:r>
              <a:rPr lang="en-US" dirty="0"/>
              <a:t>Let               be the (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controlled</a:t>
            </a:r>
            <a:r>
              <a:rPr lang="en-US" dirty="0"/>
              <a:t>) departures from virtual queue          at time t</a:t>
            </a:r>
          </a:p>
          <a:p>
            <a:pPr marL="0" indent="0">
              <a:buFontTx/>
              <a:buNone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The virtual Queues evolve according to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Lindley recursions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  <a:p>
            <a:pPr>
              <a:defRPr/>
            </a:pPr>
            <a:endParaRPr lang="en-US" dirty="0">
              <a:solidFill>
                <a:schemeClr val="accent2"/>
              </a:solidFill>
            </a:endParaRP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Unlike the original system, given the controls, the virtual queues are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independent of each other</a:t>
            </a:r>
            <a:r>
              <a:rPr lang="en-US" dirty="0">
                <a:solidFill>
                  <a:schemeClr val="accent2"/>
                </a:solidFill>
              </a:rPr>
              <a:t>,  </a:t>
            </a:r>
            <a:r>
              <a:rPr lang="en-US" dirty="0"/>
              <a:t>making their control and analysis tractable</a:t>
            </a:r>
          </a:p>
        </p:txBody>
      </p:sp>
      <p:pic>
        <p:nvPicPr>
          <p:cNvPr id="53251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830388"/>
            <a:ext cx="2514600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2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2362200"/>
            <a:ext cx="582576" cy="274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3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6325" y="2555875"/>
            <a:ext cx="306388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5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200400"/>
            <a:ext cx="548640" cy="274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184525"/>
            <a:ext cx="306388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743200" y="4572000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Abhishek: This light green color is not visible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8800" y="4572000"/>
            <a:ext cx="5410200" cy="46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72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Derivation of the VQ Stabilizing Policy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967" y="1219200"/>
            <a:ext cx="8077200" cy="5029200"/>
          </a:xfrm>
        </p:spPr>
        <p:txBody>
          <a:bodyPr/>
          <a:lstStyle/>
          <a:p>
            <a:pPr>
              <a:defRPr/>
            </a:pPr>
            <a:r>
              <a:rPr lang="en-US" dirty="0"/>
              <a:t>Define a Lyapunov function quadratic in the virtual queue lengths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The one-slot drift of                   under policy        is given by,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 marL="0" indent="0">
              <a:buFontTx/>
              <a:buNone/>
              <a:defRPr/>
            </a:pPr>
            <a:endParaRPr lang="en-US" dirty="0"/>
          </a:p>
          <a:p>
            <a:pPr marL="0" indent="0">
              <a:buFontTx/>
              <a:buNone/>
              <a:defRPr/>
            </a:pPr>
            <a:r>
              <a:rPr lang="en-US" dirty="0"/>
              <a:t>where                     and                          are respectively routing and activations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chosen by the policy       </a:t>
            </a:r>
          </a:p>
          <a:p>
            <a:pPr marL="0" indent="0">
              <a:buFontTx/>
              <a:buNone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The drift upper-bound has a nice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separable</a:t>
            </a:r>
            <a:r>
              <a:rPr lang="en-US" dirty="0"/>
              <a:t> form and may be minimized over the feasible controls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separately</a:t>
            </a:r>
            <a:r>
              <a:rPr lang="en-US" dirty="0"/>
              <a:t>     </a:t>
            </a:r>
          </a:p>
          <a:p>
            <a:pPr>
              <a:defRPr/>
            </a:pPr>
            <a:endParaRPr lang="en-US" dirty="0"/>
          </a:p>
        </p:txBody>
      </p:sp>
      <p:pic>
        <p:nvPicPr>
          <p:cNvPr id="55299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544" y="1793795"/>
            <a:ext cx="236220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0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855" y="2497930"/>
            <a:ext cx="914400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1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505" y="2563329"/>
            <a:ext cx="248478" cy="198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2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67" y="3013462"/>
            <a:ext cx="36671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6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004" y="5282827"/>
            <a:ext cx="228600" cy="18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70909" y="4690714"/>
            <a:ext cx="1316096" cy="29334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2425664" y="3731712"/>
            <a:ext cx="2425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Abhishek: Where is class c?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5267" y="3503585"/>
            <a:ext cx="7924800" cy="12121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47800" y="4690714"/>
            <a:ext cx="1103544" cy="29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7226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imes New Roman" charset="0"/>
                <a:ea typeface="ＭＳ Ｐゴシック" charset="-128"/>
                <a:cs typeface="Times New Roman" charset="0"/>
              </a:rPr>
              <a:t>Optimal Control: Routing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71600"/>
            <a:ext cx="7924800" cy="5029200"/>
          </a:xfrm>
        </p:spPr>
        <p:txBody>
          <a:bodyPr/>
          <a:lstStyle/>
          <a:p>
            <a:pPr>
              <a:defRPr/>
            </a:pPr>
            <a:r>
              <a:rPr lang="en-US" dirty="0"/>
              <a:t>Minimizing the upper-bound on drift over the routing action, we get the following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general route selection policy </a:t>
            </a:r>
            <a:r>
              <a:rPr lang="en-US" dirty="0"/>
              <a:t>at time t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Special Cases: </a:t>
            </a:r>
          </a:p>
          <a:p>
            <a:pPr>
              <a:defRPr/>
            </a:pPr>
            <a:endParaRPr lang="en-US" dirty="0"/>
          </a:p>
          <a:p>
            <a:pPr lvl="1">
              <a:defRPr/>
            </a:pPr>
            <a:r>
              <a:rPr lang="en-US" dirty="0">
                <a:solidFill>
                  <a:srgbClr val="FF0000"/>
                </a:solidFill>
              </a:rPr>
              <a:t>Unicast: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Shortest              path </a:t>
            </a:r>
            <a:r>
              <a:rPr lang="en-US" dirty="0"/>
              <a:t>in the weighted graph</a:t>
            </a:r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r>
              <a:rPr lang="en-US" dirty="0">
                <a:solidFill>
                  <a:srgbClr val="FF0000"/>
                </a:solidFill>
              </a:rPr>
              <a:t> Broadcast: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Minimum weight Spanning Tree </a:t>
            </a:r>
            <a:r>
              <a:rPr lang="en-US" dirty="0"/>
              <a:t>in</a:t>
            </a:r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r>
              <a:rPr lang="en-US" dirty="0">
                <a:solidFill>
                  <a:srgbClr val="FF0000"/>
                </a:solidFill>
              </a:rPr>
              <a:t>Multicast: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Minimum weight Steiner tree </a:t>
            </a:r>
            <a:r>
              <a:rPr lang="en-US" dirty="0"/>
              <a:t>in                               , connecting the source node to the destination nodes </a:t>
            </a:r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r>
              <a:rPr lang="en-US" dirty="0">
                <a:solidFill>
                  <a:srgbClr val="FF0000"/>
                </a:solidFill>
              </a:rPr>
              <a:t>Anycast:</a:t>
            </a:r>
            <a:r>
              <a:rPr lang="en-US" dirty="0"/>
              <a:t> The Shortest of the all              paths in the weighted graph </a:t>
            </a:r>
          </a:p>
        </p:txBody>
      </p:sp>
      <p:pic>
        <p:nvPicPr>
          <p:cNvPr id="5632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300" y="2286000"/>
            <a:ext cx="3657600" cy="53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4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3886200"/>
            <a:ext cx="5334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700" y="3810000"/>
            <a:ext cx="1435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4362450"/>
            <a:ext cx="1435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4953000"/>
            <a:ext cx="1435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4078" y="5791200"/>
            <a:ext cx="5334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0575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Optimal Control: Link Scheduling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066800"/>
            <a:ext cx="7848600" cy="4648200"/>
          </a:xfrm>
        </p:spPr>
        <p:txBody>
          <a:bodyPr/>
          <a:lstStyle/>
          <a:p>
            <a:pPr>
              <a:defRPr/>
            </a:pPr>
            <a:r>
              <a:rPr lang="en-US" dirty="0"/>
              <a:t>Similarly, minimizing the upper-bound drift for link-scheduling actions, we get the following activation policy: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>
              <a:solidFill>
                <a:schemeClr val="accent2"/>
              </a:solidFill>
            </a:endParaRPr>
          </a:p>
          <a:p>
            <a:pPr>
              <a:defRPr/>
            </a:pPr>
            <a:endParaRPr lang="en-US" dirty="0">
              <a:solidFill>
                <a:schemeClr val="accent2"/>
              </a:solidFill>
            </a:endParaRPr>
          </a:p>
          <a:p>
            <a:pPr marL="0" indent="0">
              <a:buNone/>
              <a:defRPr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              (Max-Weight activation, using virtual queue length)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>
                <a:solidFill>
                  <a:srgbClr val="FF0000"/>
                </a:solidFill>
              </a:rPr>
              <a:t>Example: </a:t>
            </a:r>
            <a:r>
              <a:rPr lang="en-US" dirty="0"/>
              <a:t>For wireless networks with Primary interference constraints the above problem reduces to finding 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Max-Weight-Matching</a:t>
            </a:r>
            <a:r>
              <a:rPr lang="en-US" dirty="0"/>
              <a:t> in the weighted graph                           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  <p:pic>
        <p:nvPicPr>
          <p:cNvPr id="58372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775" y="3727450"/>
            <a:ext cx="1435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Shape 452"/>
          <p:cNvSpPr>
            <a:spLocks noChangeShapeType="1"/>
          </p:cNvSpPr>
          <p:nvPr/>
        </p:nvSpPr>
        <p:spPr bwMode="auto">
          <a:xfrm flipV="1">
            <a:off x="3655088" y="4648200"/>
            <a:ext cx="900113" cy="576263"/>
          </a:xfrm>
          <a:prstGeom prst="line">
            <a:avLst/>
          </a:prstGeom>
          <a:noFill/>
          <a:ln w="38100" cap="rnd">
            <a:solidFill>
              <a:srgbClr val="9D2E0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34289" rIns="34289"/>
          <a:lstStyle/>
          <a:p>
            <a:endParaRPr lang="en-US"/>
          </a:p>
        </p:txBody>
      </p:sp>
      <p:sp>
        <p:nvSpPr>
          <p:cNvPr id="8" name="Shape 453"/>
          <p:cNvSpPr>
            <a:spLocks noChangeShapeType="1"/>
          </p:cNvSpPr>
          <p:nvPr/>
        </p:nvSpPr>
        <p:spPr bwMode="auto">
          <a:xfrm>
            <a:off x="4904451" y="4646613"/>
            <a:ext cx="800100" cy="471487"/>
          </a:xfrm>
          <a:prstGeom prst="line">
            <a:avLst/>
          </a:prstGeom>
          <a:noFill/>
          <a:ln w="38100" cap="rnd">
            <a:solidFill>
              <a:srgbClr val="9D2E0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34289" rIns="34289"/>
          <a:lstStyle/>
          <a:p>
            <a:endParaRPr lang="en-US"/>
          </a:p>
        </p:txBody>
      </p:sp>
      <p:sp>
        <p:nvSpPr>
          <p:cNvPr id="9" name="Shape 454"/>
          <p:cNvSpPr>
            <a:spLocks noChangeShapeType="1"/>
          </p:cNvSpPr>
          <p:nvPr/>
        </p:nvSpPr>
        <p:spPr bwMode="auto">
          <a:xfrm flipV="1">
            <a:off x="4917151" y="5389563"/>
            <a:ext cx="787400" cy="587375"/>
          </a:xfrm>
          <a:prstGeom prst="line">
            <a:avLst/>
          </a:prstGeom>
          <a:noFill/>
          <a:ln w="38100" cap="rnd">
            <a:solidFill>
              <a:srgbClr val="9D2E0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34289" rIns="34289"/>
          <a:lstStyle/>
          <a:p>
            <a:endParaRPr lang="en-US"/>
          </a:p>
        </p:txBody>
      </p:sp>
      <p:sp>
        <p:nvSpPr>
          <p:cNvPr id="10" name="Shape 455"/>
          <p:cNvSpPr>
            <a:spLocks noChangeArrowheads="1"/>
          </p:cNvSpPr>
          <p:nvPr/>
        </p:nvSpPr>
        <p:spPr bwMode="auto">
          <a:xfrm>
            <a:off x="3291551" y="5067300"/>
            <a:ext cx="376237" cy="396875"/>
          </a:xfrm>
          <a:prstGeom prst="ellipse">
            <a:avLst/>
          </a:prstGeom>
          <a:solidFill>
            <a:srgbClr val="F39E87"/>
          </a:solidFill>
          <a:ln w="15875" cap="rnd">
            <a:solidFill>
              <a:srgbClr val="78230C"/>
            </a:solidFill>
            <a:round/>
            <a:headEnd/>
            <a:tailEnd/>
          </a:ln>
        </p:spPr>
        <p:txBody>
          <a:bodyPr lIns="34289" rIns="34289" anchor="ctr"/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11" name="Shape 456"/>
          <p:cNvSpPr>
            <a:spLocks noChangeShapeType="1"/>
          </p:cNvSpPr>
          <p:nvPr/>
        </p:nvSpPr>
        <p:spPr bwMode="auto">
          <a:xfrm>
            <a:off x="3667788" y="5384800"/>
            <a:ext cx="874713" cy="625475"/>
          </a:xfrm>
          <a:prstGeom prst="line">
            <a:avLst/>
          </a:prstGeom>
          <a:noFill/>
          <a:ln w="38100" cap="rnd">
            <a:solidFill>
              <a:srgbClr val="9D2E0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34289" rIns="34289"/>
          <a:lstStyle/>
          <a:p>
            <a:endParaRPr lang="en-US"/>
          </a:p>
        </p:txBody>
      </p:sp>
      <p:sp>
        <p:nvSpPr>
          <p:cNvPr id="12" name="Shape 457"/>
          <p:cNvSpPr>
            <a:spLocks noChangeArrowheads="1"/>
          </p:cNvSpPr>
          <p:nvPr/>
        </p:nvSpPr>
        <p:spPr bwMode="auto">
          <a:xfrm>
            <a:off x="4523451" y="4313238"/>
            <a:ext cx="381000" cy="406400"/>
          </a:xfrm>
          <a:prstGeom prst="ellipse">
            <a:avLst/>
          </a:prstGeom>
          <a:solidFill>
            <a:srgbClr val="F39E87"/>
          </a:solidFill>
          <a:ln w="15875" cap="rnd">
            <a:solidFill>
              <a:srgbClr val="78230C"/>
            </a:solidFill>
            <a:round/>
            <a:headEnd/>
            <a:tailEnd/>
          </a:ln>
        </p:spPr>
        <p:txBody>
          <a:bodyPr lIns="34289" rIns="34289" anchor="ctr"/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13" name="Shape 458"/>
          <p:cNvSpPr>
            <a:spLocks noChangeArrowheads="1"/>
          </p:cNvSpPr>
          <p:nvPr/>
        </p:nvSpPr>
        <p:spPr bwMode="auto">
          <a:xfrm>
            <a:off x="4523451" y="5792788"/>
            <a:ext cx="396875" cy="436562"/>
          </a:xfrm>
          <a:prstGeom prst="ellipse">
            <a:avLst/>
          </a:prstGeom>
          <a:solidFill>
            <a:srgbClr val="F39E87"/>
          </a:solidFill>
          <a:ln w="15875" cap="rnd">
            <a:solidFill>
              <a:srgbClr val="78230C"/>
            </a:solidFill>
            <a:round/>
            <a:headEnd/>
            <a:tailEnd/>
          </a:ln>
        </p:spPr>
        <p:txBody>
          <a:bodyPr lIns="34289" rIns="34289" anchor="ctr"/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14" name="Shape 459"/>
          <p:cNvSpPr>
            <a:spLocks noChangeArrowheads="1"/>
          </p:cNvSpPr>
          <p:nvPr/>
        </p:nvSpPr>
        <p:spPr bwMode="auto">
          <a:xfrm>
            <a:off x="5645813" y="5060950"/>
            <a:ext cx="400050" cy="384175"/>
          </a:xfrm>
          <a:prstGeom prst="ellipse">
            <a:avLst/>
          </a:prstGeom>
          <a:solidFill>
            <a:srgbClr val="F39E87"/>
          </a:solidFill>
          <a:ln w="15875" cap="rnd">
            <a:solidFill>
              <a:srgbClr val="78230C"/>
            </a:solidFill>
            <a:round/>
            <a:headEnd/>
            <a:tailEnd/>
          </a:ln>
        </p:spPr>
        <p:txBody>
          <a:bodyPr lIns="34289" rIns="34289" anchor="ctr"/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FFFFFF"/>
                </a:solidFill>
              </a:rPr>
              <a:t>d</a:t>
            </a:r>
          </a:p>
        </p:txBody>
      </p:sp>
      <p:sp>
        <p:nvSpPr>
          <p:cNvPr id="15" name="Shape 460"/>
          <p:cNvSpPr>
            <a:spLocks noChangeShapeType="1"/>
          </p:cNvSpPr>
          <p:nvPr/>
        </p:nvSpPr>
        <p:spPr bwMode="auto">
          <a:xfrm>
            <a:off x="4721888" y="4754563"/>
            <a:ext cx="0" cy="1038225"/>
          </a:xfrm>
          <a:prstGeom prst="line">
            <a:avLst/>
          </a:prstGeom>
          <a:noFill/>
          <a:ln w="38100" cap="rnd">
            <a:solidFill>
              <a:srgbClr val="9D2E0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34289" rIns="34289"/>
          <a:lstStyle/>
          <a:p>
            <a:endParaRPr lang="en-US"/>
          </a:p>
        </p:txBody>
      </p:sp>
      <p:sp>
        <p:nvSpPr>
          <p:cNvPr id="16" name="Shape 466"/>
          <p:cNvSpPr>
            <a:spLocks noChangeArrowheads="1"/>
          </p:cNvSpPr>
          <p:nvPr/>
        </p:nvSpPr>
        <p:spPr bwMode="auto">
          <a:xfrm>
            <a:off x="3810663" y="4657725"/>
            <a:ext cx="3000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289" rIns="34289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1800">
                <a:latin typeface="Times New Roman" charset="0"/>
              </a:rPr>
              <a:t>10</a:t>
            </a:r>
          </a:p>
        </p:txBody>
      </p:sp>
      <p:sp>
        <p:nvSpPr>
          <p:cNvPr id="17" name="Shape 467"/>
          <p:cNvSpPr>
            <a:spLocks noChangeArrowheads="1"/>
          </p:cNvSpPr>
          <p:nvPr/>
        </p:nvSpPr>
        <p:spPr bwMode="auto">
          <a:xfrm>
            <a:off x="5334663" y="4657725"/>
            <a:ext cx="287338" cy="354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289" rIns="34289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1700">
                <a:latin typeface="Times New Roman" charset="0"/>
              </a:rPr>
              <a:t>15</a:t>
            </a:r>
          </a:p>
        </p:txBody>
      </p:sp>
      <p:sp>
        <p:nvSpPr>
          <p:cNvPr id="18" name="Shape 468"/>
          <p:cNvSpPr>
            <a:spLocks noChangeArrowheads="1"/>
          </p:cNvSpPr>
          <p:nvPr/>
        </p:nvSpPr>
        <p:spPr bwMode="auto">
          <a:xfrm>
            <a:off x="3810663" y="5800725"/>
            <a:ext cx="177800" cy="354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289" rIns="34289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1700">
                <a:latin typeface="Times New Roman" charset="0"/>
              </a:rPr>
              <a:t>5</a:t>
            </a:r>
          </a:p>
        </p:txBody>
      </p:sp>
      <p:sp>
        <p:nvSpPr>
          <p:cNvPr id="19" name="Shape 469"/>
          <p:cNvSpPr>
            <a:spLocks noChangeArrowheads="1"/>
          </p:cNvSpPr>
          <p:nvPr/>
        </p:nvSpPr>
        <p:spPr bwMode="auto">
          <a:xfrm>
            <a:off x="5382288" y="5800725"/>
            <a:ext cx="177800" cy="354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289" rIns="34289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1700">
                <a:latin typeface="Times New Roman" charset="0"/>
              </a:rPr>
              <a:t>8</a:t>
            </a:r>
          </a:p>
        </p:txBody>
      </p:sp>
      <p:sp>
        <p:nvSpPr>
          <p:cNvPr id="20" name="Shape 470"/>
          <p:cNvSpPr>
            <a:spLocks noChangeArrowheads="1"/>
          </p:cNvSpPr>
          <p:nvPr/>
        </p:nvSpPr>
        <p:spPr bwMode="auto">
          <a:xfrm>
            <a:off x="4810788" y="512762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4289" rIns="34289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latin typeface="Times New Roman" charset="0"/>
              </a:rPr>
              <a:t>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2819400" y="1447800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Abhishek: Can you replace Q with virtual queue length?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2775" y="1854200"/>
            <a:ext cx="4725324" cy="69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449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5" presetClass="emph" presetSubtype="0" repeatCount="4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5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8" grpId="0" animBg="1"/>
      <p:bldP spid="8" grpId="1" animBg="1"/>
      <p:bldP spid="9" grpId="0" animBg="1"/>
      <p:bldP spid="10" grpId="0" animBg="1"/>
      <p:bldP spid="11" grpId="0" animBg="1"/>
      <p:bldP spid="11" grpId="1" animBg="1"/>
      <p:bldP spid="12" grpId="0" animBg="1"/>
      <p:bldP spid="13" grpId="0" animBg="1"/>
      <p:bldP spid="14" grpId="0" animBg="1"/>
      <p:bldP spid="15" grpId="0" animBg="1"/>
      <p:bldP spid="16" grpId="0"/>
      <p:bldP spid="17" grpId="0"/>
      <p:bldP spid="18" grpId="0"/>
      <p:bldP spid="19" grpId="0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Theorems: Virtual Queue Stability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Theorem</a:t>
            </a:r>
            <a:r>
              <a:rPr lang="en-US" dirty="0"/>
              <a:t> [Strong Stability of the VQs]: Under the UMW routing and link scheduling scheme, the VQs are strongly stable: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This leads to the following sample path result:</a:t>
            </a:r>
          </a:p>
          <a:p>
            <a:endParaRPr lang="en-US" dirty="0"/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Theorem </a:t>
            </a:r>
            <a:r>
              <a:rPr lang="en-US" dirty="0"/>
              <a:t>[Almost sure bound]: Under UMW the VQs at time t are bounded as follows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438" y="4755102"/>
            <a:ext cx="3181562" cy="7100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2057400"/>
            <a:ext cx="3810000" cy="86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206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Packet Scheduling for Physical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71600"/>
            <a:ext cx="7772400" cy="4800600"/>
          </a:xfrm>
        </p:spPr>
        <p:txBody>
          <a:bodyPr/>
          <a:lstStyle/>
          <a:p>
            <a:pPr>
              <a:defRPr/>
            </a:pPr>
            <a:r>
              <a:rPr lang="en-US" sz="2000" dirty="0"/>
              <a:t>How do we decide which packet to transmit over a link at any given time slot?  </a:t>
            </a:r>
          </a:p>
          <a:p>
            <a:pPr lvl="1">
              <a:defRPr/>
            </a:pPr>
            <a:r>
              <a:rPr lang="en-US" sz="1800" dirty="0"/>
              <a:t>Why does it matter? Can’t we just use FCFS?</a:t>
            </a:r>
          </a:p>
          <a:p>
            <a:pPr>
              <a:defRPr/>
            </a:pPr>
            <a:endParaRPr lang="en-US" sz="2000" dirty="0"/>
          </a:p>
          <a:p>
            <a:pPr>
              <a:defRPr/>
            </a:pP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Extended Nearest to Origin policy (ENTO):  </a:t>
            </a:r>
            <a:r>
              <a:rPr lang="en-US" sz="2000" dirty="0"/>
              <a:t>When multiple packets contend for an edge, schedule the one which has traversed the least number of edges</a:t>
            </a:r>
          </a:p>
          <a:p>
            <a:pPr lvl="1">
              <a:defRPr/>
            </a:pPr>
            <a:r>
              <a:rPr lang="en-US" sz="1800" dirty="0"/>
              <a:t>Extension of NTO (Gamarnik, ‘98) for an adversarial setting</a:t>
            </a:r>
          </a:p>
          <a:p>
            <a:pPr marL="344487">
              <a:defRPr/>
            </a:pPr>
            <a:endParaRPr lang="en-US" dirty="0"/>
          </a:p>
          <a:p>
            <a:pPr marL="344487">
              <a:defRPr/>
            </a:pP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344487">
              <a:defRPr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Theorem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[Stability of the Physical Queues] </a:t>
            </a:r>
            <a:r>
              <a:rPr lang="en-US" sz="2000" dirty="0">
                <a:solidFill>
                  <a:srgbClr val="C00000"/>
                </a:solidFill>
              </a:rPr>
              <a:t>: </a:t>
            </a:r>
            <a:r>
              <a:rPr lang="en-US" sz="2000" dirty="0"/>
              <a:t>The overall UMW policy is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throughput-optimal</a:t>
            </a:r>
            <a:r>
              <a:rPr lang="en-US" sz="2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86097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Remaining Piece: Admission Control</a:t>
            </a:r>
          </a:p>
        </p:txBody>
      </p:sp>
      <p:sp>
        <p:nvSpPr>
          <p:cNvPr id="11266" name="Rectangle 14"/>
          <p:cNvSpPr>
            <a:spLocks noGrp="1" noChangeArrowheads="1"/>
          </p:cNvSpPr>
          <p:nvPr>
            <p:ph type="body" idx="1"/>
          </p:nvPr>
        </p:nvSpPr>
        <p:spPr>
          <a:xfrm>
            <a:off x="352425" y="1041400"/>
            <a:ext cx="8791575" cy="5816600"/>
          </a:xfrm>
        </p:spPr>
        <p:txBody>
          <a:bodyPr/>
          <a:lstStyle/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Multi-hop wireless network G(V, E) </a:t>
            </a:r>
          </a:p>
          <a:p>
            <a:pPr lvl="1"/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Interference, packet queueing, channel process as before</a:t>
            </a:r>
            <a:b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</a:br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pPr lvl="1"/>
            <a:endParaRPr lang="en-US" altLang="en-US" sz="1400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solidFill>
                <a:schemeClr val="accent1">
                  <a:lumMod val="75000"/>
                </a:schemeClr>
              </a:solidFill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solidFill>
                <a:schemeClr val="accent1">
                  <a:lumMod val="75000"/>
                </a:schemeClr>
              </a:solidFill>
              <a:latin typeface="Times New Roman" charset="0"/>
              <a:ea typeface="ＭＳ Ｐゴシック" charset="-128"/>
              <a:cs typeface="Times New Roman" charset="0"/>
            </a:endParaRPr>
          </a:p>
          <a:p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Infinitely backlogged traffic: 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An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 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Admission Controller admits packets from each flow </a:t>
            </a:r>
            <a:r>
              <a:rPr lang="en-US" altLang="en-US" i="1" dirty="0">
                <a:latin typeface="Times New Roman" charset="0"/>
                <a:ea typeface="ＭＳ Ｐゴシック" charset="-128"/>
                <a:cs typeface="Times New Roman" charset="0"/>
              </a:rPr>
              <a:t>k 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at every slot. Source </a:t>
            </a:r>
            <a:r>
              <a:rPr lang="en-US" altLang="en-US" i="1" dirty="0">
                <a:latin typeface="Times New Roman" charset="0"/>
                <a:ea typeface="ＭＳ Ｐゴシック" charset="-128"/>
                <a:cs typeface="Times New Roman" charset="0"/>
              </a:rPr>
              <a:t>k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 derives utility              for admission rate </a:t>
            </a:r>
            <a:r>
              <a:rPr lang="en-US" altLang="en-US" i="1" dirty="0">
                <a:latin typeface="Times New Roman" charset="0"/>
                <a:ea typeface="ＭＳ Ｐゴシック" charset="-128"/>
                <a:cs typeface="Times New Roman" charset="0"/>
              </a:rPr>
              <a:t>r.</a:t>
            </a:r>
          </a:p>
          <a:p>
            <a:pPr lvl="1"/>
            <a:endParaRPr lang="en-US" altLang="en-US" dirty="0">
              <a:solidFill>
                <a:schemeClr val="accent2"/>
              </a:solidFill>
              <a:latin typeface="Times New Roman" charset="0"/>
              <a:ea typeface="ＭＳ Ｐゴシック" charset="-128"/>
              <a:cs typeface="Times New Roman" charset="0"/>
            </a:endParaRPr>
          </a:p>
          <a:p>
            <a:pPr lvl="1"/>
            <a:endParaRPr lang="en-US" altLang="en-US" dirty="0">
              <a:solidFill>
                <a:schemeClr val="accent2"/>
              </a:solidFill>
              <a:latin typeface="Times New Roman" charset="0"/>
              <a:ea typeface="ＭＳ Ｐゴシック" charset="-128"/>
              <a:cs typeface="Times New Roman" charset="0"/>
            </a:endParaRPr>
          </a:p>
        </p:txBody>
      </p:sp>
      <p:grpSp>
        <p:nvGrpSpPr>
          <p:cNvPr id="11268" name="Group 81"/>
          <p:cNvGrpSpPr>
            <a:grpSpLocks/>
          </p:cNvGrpSpPr>
          <p:nvPr/>
        </p:nvGrpSpPr>
        <p:grpSpPr bwMode="auto">
          <a:xfrm>
            <a:off x="762000" y="2030413"/>
            <a:ext cx="7475538" cy="2395538"/>
            <a:chOff x="802" y="2120"/>
            <a:chExt cx="4709" cy="1509"/>
          </a:xfrm>
        </p:grpSpPr>
        <p:grpSp>
          <p:nvGrpSpPr>
            <p:cNvPr id="11269" name="Group 8"/>
            <p:cNvGrpSpPr>
              <a:grpSpLocks/>
            </p:cNvGrpSpPr>
            <p:nvPr/>
          </p:nvGrpSpPr>
          <p:grpSpPr bwMode="auto">
            <a:xfrm>
              <a:off x="2154" y="2192"/>
              <a:ext cx="1848" cy="1310"/>
              <a:chOff x="3734" y="748"/>
              <a:chExt cx="1848" cy="1310"/>
            </a:xfrm>
          </p:grpSpPr>
          <p:cxnSp>
            <p:nvCxnSpPr>
              <p:cNvPr id="11315" name="AutoShape 9"/>
              <p:cNvCxnSpPr>
                <a:cxnSpLocks noChangeShapeType="1"/>
              </p:cNvCxnSpPr>
              <p:nvPr/>
            </p:nvCxnSpPr>
            <p:spPr bwMode="auto">
              <a:xfrm>
                <a:off x="4612" y="748"/>
                <a:ext cx="800" cy="121"/>
              </a:xfrm>
              <a:prstGeom prst="straightConnector1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316" name="AutoShape 10"/>
              <p:cNvCxnSpPr>
                <a:cxnSpLocks noChangeShapeType="1"/>
              </p:cNvCxnSpPr>
              <p:nvPr/>
            </p:nvCxnSpPr>
            <p:spPr bwMode="auto">
              <a:xfrm flipH="1">
                <a:off x="4646" y="1461"/>
                <a:ext cx="936" cy="367"/>
              </a:xfrm>
              <a:prstGeom prst="straightConnector1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317" name="AutoShape 11"/>
              <p:cNvCxnSpPr>
                <a:cxnSpLocks noChangeShapeType="1"/>
              </p:cNvCxnSpPr>
              <p:nvPr/>
            </p:nvCxnSpPr>
            <p:spPr bwMode="auto">
              <a:xfrm flipH="1" flipV="1">
                <a:off x="4745" y="1151"/>
                <a:ext cx="576" cy="907"/>
              </a:xfrm>
              <a:prstGeom prst="straightConnector1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318" name="AutoShape 12"/>
              <p:cNvCxnSpPr>
                <a:cxnSpLocks noChangeShapeType="1"/>
              </p:cNvCxnSpPr>
              <p:nvPr/>
            </p:nvCxnSpPr>
            <p:spPr bwMode="auto">
              <a:xfrm flipH="1" flipV="1">
                <a:off x="3734" y="1368"/>
                <a:ext cx="353" cy="626"/>
              </a:xfrm>
              <a:prstGeom prst="straightConnector1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1271" name="AutoShape 16"/>
            <p:cNvCxnSpPr>
              <a:cxnSpLocks noChangeShapeType="1"/>
              <a:stCxn id="11275" idx="2"/>
              <a:endCxn id="11273" idx="6"/>
            </p:cNvCxnSpPr>
            <p:nvPr/>
          </p:nvCxnSpPr>
          <p:spPr bwMode="auto">
            <a:xfrm flipH="1">
              <a:off x="2245" y="2546"/>
              <a:ext cx="770" cy="19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72" name="AutoShape 17"/>
            <p:cNvCxnSpPr>
              <a:cxnSpLocks noChangeShapeType="1"/>
              <a:stCxn id="11274" idx="2"/>
              <a:endCxn id="11273" idx="7"/>
            </p:cNvCxnSpPr>
            <p:nvPr/>
          </p:nvCxnSpPr>
          <p:spPr bwMode="auto">
            <a:xfrm flipH="1">
              <a:off x="2219" y="2194"/>
              <a:ext cx="637" cy="49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273" name="Oval 18"/>
            <p:cNvSpPr>
              <a:spLocks noChangeArrowheads="1"/>
            </p:cNvSpPr>
            <p:nvPr/>
          </p:nvSpPr>
          <p:spPr bwMode="auto">
            <a:xfrm>
              <a:off x="2067" y="2667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2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11274" name="Oval 19"/>
            <p:cNvSpPr>
              <a:spLocks noChangeArrowheads="1"/>
            </p:cNvSpPr>
            <p:nvPr/>
          </p:nvSpPr>
          <p:spPr bwMode="auto">
            <a:xfrm>
              <a:off x="2856" y="2120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1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11275" name="Oval 20"/>
            <p:cNvSpPr>
              <a:spLocks noChangeArrowheads="1"/>
            </p:cNvSpPr>
            <p:nvPr/>
          </p:nvSpPr>
          <p:spPr bwMode="auto">
            <a:xfrm>
              <a:off x="3015" y="2472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3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cxnSp>
          <p:nvCxnSpPr>
            <p:cNvPr id="11276" name="AutoShape 21"/>
            <p:cNvCxnSpPr>
              <a:cxnSpLocks noChangeShapeType="1"/>
              <a:stCxn id="11275" idx="7"/>
              <a:endCxn id="11281" idx="3"/>
            </p:cNvCxnSpPr>
            <p:nvPr/>
          </p:nvCxnSpPr>
          <p:spPr bwMode="auto">
            <a:xfrm flipV="1">
              <a:off x="3167" y="2366"/>
              <a:ext cx="692" cy="128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77" name="AutoShape 22"/>
            <p:cNvCxnSpPr>
              <a:cxnSpLocks noChangeShapeType="1"/>
              <a:stCxn id="11278" idx="1"/>
              <a:endCxn id="11273" idx="5"/>
            </p:cNvCxnSpPr>
            <p:nvPr/>
          </p:nvCxnSpPr>
          <p:spPr bwMode="auto">
            <a:xfrm flipH="1" flipV="1">
              <a:off x="2219" y="2792"/>
              <a:ext cx="697" cy="429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278" name="Oval 23"/>
            <p:cNvSpPr>
              <a:spLocks noChangeArrowheads="1"/>
            </p:cNvSpPr>
            <p:nvPr/>
          </p:nvSpPr>
          <p:spPr bwMode="auto">
            <a:xfrm>
              <a:off x="2890" y="3200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5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11279" name="Oval 24"/>
            <p:cNvSpPr>
              <a:spLocks noChangeArrowheads="1"/>
            </p:cNvSpPr>
            <p:nvPr/>
          </p:nvSpPr>
          <p:spPr bwMode="auto">
            <a:xfrm>
              <a:off x="4004" y="2833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6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cxnSp>
          <p:nvCxnSpPr>
            <p:cNvPr id="11280" name="AutoShape 25"/>
            <p:cNvCxnSpPr>
              <a:cxnSpLocks noChangeShapeType="1"/>
              <a:stCxn id="11281" idx="4"/>
              <a:endCxn id="11279" idx="0"/>
            </p:cNvCxnSpPr>
            <p:nvPr/>
          </p:nvCxnSpPr>
          <p:spPr bwMode="auto">
            <a:xfrm>
              <a:off x="3923" y="2388"/>
              <a:ext cx="170" cy="44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281" name="Oval 26"/>
            <p:cNvSpPr>
              <a:spLocks noChangeArrowheads="1"/>
            </p:cNvSpPr>
            <p:nvPr/>
          </p:nvSpPr>
          <p:spPr bwMode="auto">
            <a:xfrm>
              <a:off x="3834" y="2241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4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11282" name="Oval 27"/>
            <p:cNvSpPr>
              <a:spLocks noChangeArrowheads="1"/>
            </p:cNvSpPr>
            <p:nvPr/>
          </p:nvSpPr>
          <p:spPr bwMode="auto">
            <a:xfrm>
              <a:off x="2420" y="3440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7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11283" name="Oval 28"/>
            <p:cNvSpPr>
              <a:spLocks noChangeArrowheads="1"/>
            </p:cNvSpPr>
            <p:nvPr/>
          </p:nvSpPr>
          <p:spPr bwMode="auto">
            <a:xfrm>
              <a:off x="3717" y="3482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8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cxnSp>
          <p:nvCxnSpPr>
            <p:cNvPr id="11284" name="AutoShape 29"/>
            <p:cNvCxnSpPr>
              <a:cxnSpLocks noChangeShapeType="1"/>
              <a:stCxn id="11275" idx="4"/>
              <a:endCxn id="11278" idx="0"/>
            </p:cNvCxnSpPr>
            <p:nvPr/>
          </p:nvCxnSpPr>
          <p:spPr bwMode="auto">
            <a:xfrm flipH="1">
              <a:off x="2980" y="2619"/>
              <a:ext cx="125" cy="581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5" name="AutoShape 30"/>
            <p:cNvCxnSpPr>
              <a:cxnSpLocks noChangeShapeType="1"/>
              <a:stCxn id="11279" idx="4"/>
              <a:endCxn id="11283" idx="7"/>
            </p:cNvCxnSpPr>
            <p:nvPr/>
          </p:nvCxnSpPr>
          <p:spPr bwMode="auto">
            <a:xfrm flipH="1">
              <a:off x="3869" y="2980"/>
              <a:ext cx="224" cy="524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6" name="AutoShape 31"/>
            <p:cNvCxnSpPr>
              <a:cxnSpLocks noChangeShapeType="1"/>
              <a:stCxn id="11278" idx="5"/>
              <a:endCxn id="11283" idx="2"/>
            </p:cNvCxnSpPr>
            <p:nvPr/>
          </p:nvCxnSpPr>
          <p:spPr bwMode="auto">
            <a:xfrm>
              <a:off x="3043" y="3325"/>
              <a:ext cx="674" cy="231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7" name="AutoShape 32"/>
            <p:cNvCxnSpPr>
              <a:cxnSpLocks noChangeShapeType="1"/>
              <a:stCxn id="11283" idx="3"/>
              <a:endCxn id="11282" idx="6"/>
            </p:cNvCxnSpPr>
            <p:nvPr/>
          </p:nvCxnSpPr>
          <p:spPr bwMode="auto">
            <a:xfrm flipH="1" flipV="1">
              <a:off x="2598" y="3514"/>
              <a:ext cx="1145" cy="93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288" name="Line 33"/>
            <p:cNvSpPr>
              <a:spLocks noChangeShapeType="1"/>
            </p:cNvSpPr>
            <p:nvPr/>
          </p:nvSpPr>
          <p:spPr bwMode="auto">
            <a:xfrm>
              <a:off x="954" y="2917"/>
              <a:ext cx="71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91" name="Line 36"/>
            <p:cNvSpPr>
              <a:spLocks noChangeShapeType="1"/>
            </p:cNvSpPr>
            <p:nvPr/>
          </p:nvSpPr>
          <p:spPr bwMode="auto">
            <a:xfrm>
              <a:off x="1462" y="2225"/>
              <a:ext cx="71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1292" name="Group 57"/>
            <p:cNvGrpSpPr>
              <a:grpSpLocks/>
            </p:cNvGrpSpPr>
            <p:nvPr/>
          </p:nvGrpSpPr>
          <p:grpSpPr bwMode="auto">
            <a:xfrm>
              <a:off x="1743" y="2848"/>
              <a:ext cx="363" cy="132"/>
              <a:chOff x="1659" y="3040"/>
              <a:chExt cx="363" cy="132"/>
            </a:xfrm>
          </p:grpSpPr>
          <p:sp>
            <p:nvSpPr>
              <p:cNvPr id="11310" name="Rectangle 58"/>
              <p:cNvSpPr>
                <a:spLocks noChangeArrowheads="1"/>
              </p:cNvSpPr>
              <p:nvPr/>
            </p:nvSpPr>
            <p:spPr bwMode="auto">
              <a:xfrm>
                <a:off x="1822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11" name="Rectangle 59"/>
              <p:cNvSpPr>
                <a:spLocks noChangeArrowheads="1"/>
              </p:cNvSpPr>
              <p:nvPr/>
            </p:nvSpPr>
            <p:spPr bwMode="auto">
              <a:xfrm>
                <a:off x="1890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12" name="Rectangle 60"/>
              <p:cNvSpPr>
                <a:spLocks noChangeArrowheads="1"/>
              </p:cNvSpPr>
              <p:nvPr/>
            </p:nvSpPr>
            <p:spPr bwMode="auto">
              <a:xfrm>
                <a:off x="1959" y="3040"/>
                <a:ext cx="63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13" name="Line 61"/>
              <p:cNvSpPr>
                <a:spLocks noChangeShapeType="1"/>
              </p:cNvSpPr>
              <p:nvPr/>
            </p:nvSpPr>
            <p:spPr bwMode="auto">
              <a:xfrm flipH="1">
                <a:off x="1659" y="3040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14" name="Line 62"/>
              <p:cNvSpPr>
                <a:spLocks noChangeShapeType="1"/>
              </p:cNvSpPr>
              <p:nvPr/>
            </p:nvSpPr>
            <p:spPr bwMode="auto">
              <a:xfrm flipH="1">
                <a:off x="1659" y="3172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293" name="Rectangle 63"/>
            <p:cNvSpPr>
              <a:spLocks noChangeArrowheads="1"/>
            </p:cNvSpPr>
            <p:nvPr/>
          </p:nvSpPr>
          <p:spPr bwMode="auto">
            <a:xfrm>
              <a:off x="802" y="2840"/>
              <a:ext cx="64" cy="132"/>
            </a:xfrm>
            <a:prstGeom prst="rect">
              <a:avLst/>
            </a:prstGeom>
            <a:solidFill>
              <a:srgbClr val="C20A06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1294" name="Group 64"/>
            <p:cNvGrpSpPr>
              <a:grpSpLocks/>
            </p:cNvGrpSpPr>
            <p:nvPr/>
          </p:nvGrpSpPr>
          <p:grpSpPr bwMode="auto">
            <a:xfrm>
              <a:off x="2238" y="2159"/>
              <a:ext cx="363" cy="132"/>
              <a:chOff x="1659" y="3040"/>
              <a:chExt cx="363" cy="132"/>
            </a:xfrm>
          </p:grpSpPr>
          <p:sp>
            <p:nvSpPr>
              <p:cNvPr id="11305" name="Rectangle 65"/>
              <p:cNvSpPr>
                <a:spLocks noChangeArrowheads="1"/>
              </p:cNvSpPr>
              <p:nvPr/>
            </p:nvSpPr>
            <p:spPr bwMode="auto">
              <a:xfrm>
                <a:off x="1822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6" name="Rectangle 66"/>
              <p:cNvSpPr>
                <a:spLocks noChangeArrowheads="1"/>
              </p:cNvSpPr>
              <p:nvPr/>
            </p:nvSpPr>
            <p:spPr bwMode="auto">
              <a:xfrm>
                <a:off x="1890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7" name="Rectangle 67"/>
              <p:cNvSpPr>
                <a:spLocks noChangeArrowheads="1"/>
              </p:cNvSpPr>
              <p:nvPr/>
            </p:nvSpPr>
            <p:spPr bwMode="auto">
              <a:xfrm>
                <a:off x="1959" y="3040"/>
                <a:ext cx="63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8" name="Line 68"/>
              <p:cNvSpPr>
                <a:spLocks noChangeShapeType="1"/>
              </p:cNvSpPr>
              <p:nvPr/>
            </p:nvSpPr>
            <p:spPr bwMode="auto">
              <a:xfrm flipH="1">
                <a:off x="1659" y="3040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09" name="Line 69"/>
              <p:cNvSpPr>
                <a:spLocks noChangeShapeType="1"/>
              </p:cNvSpPr>
              <p:nvPr/>
            </p:nvSpPr>
            <p:spPr bwMode="auto">
              <a:xfrm flipH="1">
                <a:off x="1659" y="3172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295" name="Rectangle 70"/>
            <p:cNvSpPr>
              <a:spLocks noChangeArrowheads="1"/>
            </p:cNvSpPr>
            <p:nvPr/>
          </p:nvSpPr>
          <p:spPr bwMode="auto">
            <a:xfrm>
              <a:off x="1310" y="2159"/>
              <a:ext cx="64" cy="132"/>
            </a:xfrm>
            <a:prstGeom prst="rect">
              <a:avLst/>
            </a:prstGeom>
            <a:solidFill>
              <a:srgbClr val="C20A06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1296" name="Group 71"/>
            <p:cNvGrpSpPr>
              <a:grpSpLocks/>
            </p:cNvGrpSpPr>
            <p:nvPr/>
          </p:nvGrpSpPr>
          <p:grpSpPr bwMode="auto">
            <a:xfrm flipH="1">
              <a:off x="4320" y="2839"/>
              <a:ext cx="363" cy="132"/>
              <a:chOff x="1659" y="3040"/>
              <a:chExt cx="363" cy="132"/>
            </a:xfrm>
          </p:grpSpPr>
          <p:sp>
            <p:nvSpPr>
              <p:cNvPr id="11300" name="Rectangle 72"/>
              <p:cNvSpPr>
                <a:spLocks noChangeArrowheads="1"/>
              </p:cNvSpPr>
              <p:nvPr/>
            </p:nvSpPr>
            <p:spPr bwMode="auto">
              <a:xfrm>
                <a:off x="1822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1" name="Rectangle 73"/>
              <p:cNvSpPr>
                <a:spLocks noChangeArrowheads="1"/>
              </p:cNvSpPr>
              <p:nvPr/>
            </p:nvSpPr>
            <p:spPr bwMode="auto">
              <a:xfrm>
                <a:off x="1890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2" name="Rectangle 74"/>
              <p:cNvSpPr>
                <a:spLocks noChangeArrowheads="1"/>
              </p:cNvSpPr>
              <p:nvPr/>
            </p:nvSpPr>
            <p:spPr bwMode="auto">
              <a:xfrm>
                <a:off x="1959" y="3040"/>
                <a:ext cx="63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3" name="Line 75"/>
              <p:cNvSpPr>
                <a:spLocks noChangeShapeType="1"/>
              </p:cNvSpPr>
              <p:nvPr/>
            </p:nvSpPr>
            <p:spPr bwMode="auto">
              <a:xfrm flipH="1">
                <a:off x="1659" y="3040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04" name="Line 76"/>
              <p:cNvSpPr>
                <a:spLocks noChangeShapeType="1"/>
              </p:cNvSpPr>
              <p:nvPr/>
            </p:nvSpPr>
            <p:spPr bwMode="auto">
              <a:xfrm flipH="1">
                <a:off x="1659" y="3172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297" name="Line 77"/>
            <p:cNvSpPr>
              <a:spLocks noChangeShapeType="1"/>
            </p:cNvSpPr>
            <p:nvPr/>
          </p:nvSpPr>
          <p:spPr bwMode="auto">
            <a:xfrm flipH="1">
              <a:off x="4683" y="2905"/>
              <a:ext cx="714" cy="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98" name="Rectangle 78"/>
            <p:cNvSpPr>
              <a:spLocks noChangeArrowheads="1"/>
            </p:cNvSpPr>
            <p:nvPr/>
          </p:nvSpPr>
          <p:spPr bwMode="auto">
            <a:xfrm flipH="1">
              <a:off x="5447" y="2839"/>
              <a:ext cx="64" cy="132"/>
            </a:xfrm>
            <a:prstGeom prst="rect">
              <a:avLst/>
            </a:prstGeom>
            <a:solidFill>
              <a:srgbClr val="C20A06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810" y="1579563"/>
            <a:ext cx="596028" cy="642938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8076" y="2655571"/>
            <a:ext cx="596028" cy="642938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326" y="2693988"/>
            <a:ext cx="596028" cy="6429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9492" y="5563703"/>
            <a:ext cx="617538" cy="27864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-3932070" y="3353389"/>
            <a:ext cx="339708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FF0000"/>
                </a:solidFill>
              </a:rPr>
              <a:t>Abhishek: Can you replace k with c?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-4023435" y="4379109"/>
            <a:ext cx="357981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Abhishek: what if you relax the infinitely backlogged assumption, i.e., you have less packets than your admission controller seeks at certain times?</a:t>
            </a:r>
          </a:p>
          <a:p>
            <a:endParaRPr lang="en-US" sz="1600" dirty="0">
              <a:solidFill>
                <a:srgbClr val="FF0000"/>
              </a:solidFill>
            </a:endParaRPr>
          </a:p>
          <a:p>
            <a:r>
              <a:rPr lang="en-US" sz="1600" dirty="0">
                <a:solidFill>
                  <a:srgbClr val="FF0000"/>
                </a:solidFill>
              </a:rPr>
              <a:t>- Anticipating such a question. Would like to know the answer.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Drift Plus Penalty on the VQs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967" y="1219200"/>
            <a:ext cx="8077200" cy="5029200"/>
          </a:xfrm>
        </p:spPr>
        <p:txBody>
          <a:bodyPr/>
          <a:lstStyle/>
          <a:p>
            <a:pPr>
              <a:defRPr/>
            </a:pPr>
            <a:r>
              <a:rPr lang="en-US" dirty="0"/>
              <a:t>Define a Potential function which 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quadratic</a:t>
            </a:r>
            <a:r>
              <a:rPr lang="en-US" dirty="0"/>
              <a:t> in the virtual queue lengths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The </a:t>
            </a:r>
            <a:r>
              <a:rPr lang="en-US" u="sng" dirty="0">
                <a:solidFill>
                  <a:srgbClr val="FF0000"/>
                </a:solidFill>
              </a:rPr>
              <a:t>drift plus penalty </a:t>
            </a:r>
            <a:r>
              <a:rPr lang="en-US" dirty="0"/>
              <a:t>may be upper-bounded from the dynamics as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 marL="0" indent="0">
              <a:buFontTx/>
              <a:buNone/>
              <a:defRPr/>
            </a:pPr>
            <a:endParaRPr lang="en-US" dirty="0"/>
          </a:p>
          <a:p>
            <a:pPr marL="0" indent="0">
              <a:buFontTx/>
              <a:buNone/>
              <a:defRPr/>
            </a:pPr>
            <a:r>
              <a:rPr lang="en-US" dirty="0"/>
              <a:t> </a:t>
            </a:r>
          </a:p>
          <a:p>
            <a:pPr marL="0" indent="0">
              <a:buFontTx/>
              <a:buNone/>
              <a:defRPr/>
            </a:pPr>
            <a:r>
              <a:rPr lang="en-US" dirty="0"/>
              <a:t>where                       and                            are routing and activations chosen by the policy       </a:t>
            </a:r>
          </a:p>
          <a:p>
            <a:pPr marL="0" indent="0">
              <a:buFontTx/>
              <a:buNone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This upper-bound has a nice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separable</a:t>
            </a:r>
            <a:r>
              <a:rPr lang="en-US" dirty="0"/>
              <a:t> form and may be minimized over admission control, routing, and scheduling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separately.</a:t>
            </a:r>
            <a:r>
              <a:rPr lang="en-US" dirty="0"/>
              <a:t>     </a:t>
            </a:r>
          </a:p>
          <a:p>
            <a:pPr>
              <a:defRPr/>
            </a:pPr>
            <a:endParaRPr lang="en-US" dirty="0"/>
          </a:p>
        </p:txBody>
      </p:sp>
      <p:pic>
        <p:nvPicPr>
          <p:cNvPr id="55299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544" y="1793796"/>
            <a:ext cx="2237961" cy="568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6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730" y="5049512"/>
            <a:ext cx="157905" cy="126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4004" y="4669006"/>
            <a:ext cx="1316096" cy="29334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700" y="2876545"/>
            <a:ext cx="7924800" cy="12121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7730" y="4666665"/>
            <a:ext cx="1278082" cy="3397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9205" y="3859332"/>
            <a:ext cx="2095703" cy="103666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Control: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Admission 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minimizing the upper-bound on the drift plus penalty expression, we obtain the following admission control policy:</a:t>
            </a:r>
          </a:p>
          <a:p>
            <a:endParaRPr lang="en-US" dirty="0"/>
          </a:p>
          <a:p>
            <a:pPr lvl="1"/>
            <a:r>
              <a:rPr lang="en-US" dirty="0"/>
              <a:t>Admit                 packets from class </a:t>
            </a:r>
            <a:r>
              <a:rPr lang="en-US" i="1" dirty="0"/>
              <a:t>k</a:t>
            </a:r>
            <a:r>
              <a:rPr lang="en-US" dirty="0"/>
              <a:t> at time </a:t>
            </a:r>
            <a:r>
              <a:rPr lang="en-US" i="1" dirty="0"/>
              <a:t>t</a:t>
            </a:r>
            <a:r>
              <a:rPr lang="en-US" dirty="0"/>
              <a:t> where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where               is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cost of the shortest path for class </a:t>
            </a:r>
            <a:r>
              <a:rPr lang="en-US" i="1" dirty="0">
                <a:solidFill>
                  <a:schemeClr val="accent1">
                    <a:lumMod val="75000"/>
                  </a:schemeClr>
                </a:solidFill>
              </a:rPr>
              <a:t>k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/>
              <a:t>computed in the previous slide, i.e.,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750360"/>
            <a:ext cx="4876800" cy="4538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2200" y="2280128"/>
            <a:ext cx="617323" cy="2785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3529728"/>
            <a:ext cx="636931" cy="294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92680" y="4582955"/>
            <a:ext cx="3962400" cy="62778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2438400" y="2906856"/>
            <a:ext cx="2056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Abhishek: Class c or k?</a:t>
            </a:r>
          </a:p>
        </p:txBody>
      </p:sp>
    </p:spTree>
    <p:extLst>
      <p:ext uri="{BB962C8B-B14F-4D97-AF65-F5344CB8AC3E}">
        <p14:creationId xmlns:p14="http://schemas.microsoft.com/office/powerpoint/2010/main" val="196569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350" y="1772422"/>
            <a:ext cx="5143500" cy="340917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Networks with Heterogeneous traffic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695450" y="5471723"/>
            <a:ext cx="5905500" cy="8309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600" b="1" dirty="0">
                <a:solidFill>
                  <a:srgbClr val="FF0000"/>
                </a:solidFill>
              </a:rPr>
              <a:t>Problem:  </a:t>
            </a:r>
            <a:r>
              <a:rPr lang="en-US" sz="1600" dirty="0"/>
              <a:t>Design an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routing, link scheduling, packet replication, and admission control </a:t>
            </a:r>
            <a:r>
              <a:rPr lang="en-US" sz="1600" dirty="0"/>
              <a:t>policy that maximizes the total utility while keeping the packet queues stable.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86000" y="4780773"/>
            <a:ext cx="9829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1"/>
                </a:solidFill>
              </a:rPr>
              <a:t>IoT</a:t>
            </a:r>
            <a:r>
              <a:rPr lang="en-US" b="1" dirty="0">
                <a:solidFill>
                  <a:schemeClr val="accent1"/>
                </a:solidFill>
              </a:rPr>
              <a:t> and 5G</a:t>
            </a:r>
          </a:p>
        </p:txBody>
      </p:sp>
    </p:spTree>
    <p:extLst>
      <p:ext uri="{BB962C8B-B14F-4D97-AF65-F5344CB8AC3E}">
        <p14:creationId xmlns:p14="http://schemas.microsoft.com/office/powerpoint/2010/main" val="142867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Theorems: Utility Optimality and Queue Stability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Theorem 1</a:t>
            </a:r>
            <a:r>
              <a:rPr lang="en-US" dirty="0"/>
              <a:t>: Let         denote the optimal solution of the NUM problem. </a:t>
            </a:r>
          </a:p>
          <a:p>
            <a:pPr marL="0" indent="0">
              <a:buNone/>
            </a:pPr>
            <a:r>
              <a:rPr lang="en-US" dirty="0"/>
              <a:t>       Then under the action of the UMW+ policy</a:t>
            </a:r>
          </a:p>
          <a:p>
            <a:endParaRPr lang="en-US" dirty="0"/>
          </a:p>
          <a:p>
            <a:pPr lvl="1"/>
            <a:r>
              <a:rPr lang="en-US" dirty="0"/>
              <a:t>(1)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Virtual Queues are rate stable</a:t>
            </a:r>
          </a:p>
          <a:p>
            <a:pPr lvl="1"/>
            <a:r>
              <a:rPr lang="en-US" dirty="0"/>
              <a:t>(2) UMW+ achieves a utility of at least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520700" lvl="1" indent="0">
              <a:buNone/>
            </a:pPr>
            <a:r>
              <a:rPr lang="en-US" dirty="0"/>
              <a:t>Proof of Stability of the physical queues follows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same line of argument</a:t>
            </a:r>
            <a:r>
              <a:rPr lang="en-US" dirty="0"/>
              <a:t> as before.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382684"/>
            <a:ext cx="304801" cy="2266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2438400"/>
            <a:ext cx="1295400" cy="52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126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with Duality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990600"/>
            <a:ext cx="7772400" cy="4114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Consider a static version of the NUM flow decomposition problem (P) and its Dual function (D):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524000"/>
            <a:ext cx="4419600" cy="26035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300" y="4245346"/>
            <a:ext cx="4927600" cy="1720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078" y="5996275"/>
            <a:ext cx="4876800" cy="68701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7404" y="4322426"/>
            <a:ext cx="2057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Dual Function (D):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07977" y="1679203"/>
            <a:ext cx="853119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b="1" dirty="0">
                <a:solidFill>
                  <a:schemeClr val="accent1">
                    <a:lumMod val="75000"/>
                  </a:schemeClr>
                </a:solidFill>
              </a:rPr>
              <a:t>Primal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05600" y="2514600"/>
            <a:ext cx="2286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>
                <a:solidFill>
                  <a:schemeClr val="accent1">
                    <a:lumMod val="75000"/>
                  </a:schemeClr>
                </a:solidFill>
              </a:rPr>
              <a:t>(Flow Decomposition)</a:t>
            </a:r>
            <a:endParaRPr lang="en-US" sz="15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05600" y="3124200"/>
            <a:ext cx="2286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accent1">
                    <a:lumMod val="75000"/>
                  </a:schemeClr>
                </a:solidFill>
              </a:rPr>
              <a:t>(Capacity Constraint)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78956" y="6042223"/>
            <a:ext cx="1194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Where </a:t>
            </a:r>
          </a:p>
        </p:txBody>
      </p:sp>
    </p:spTree>
    <p:extLst>
      <p:ext uri="{BB962C8B-B14F-4D97-AF65-F5344CB8AC3E}">
        <p14:creationId xmlns:p14="http://schemas.microsoft.com/office/powerpoint/2010/main" val="790630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with Duality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990600"/>
            <a:ext cx="7772400" cy="4114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Consider a static version of the NUM flow decomposition problem (P) and its Dual function (D):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524000"/>
            <a:ext cx="4419600" cy="26035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300" y="4245346"/>
            <a:ext cx="4927600" cy="1720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078" y="5996275"/>
            <a:ext cx="4876800" cy="68701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7404" y="4322426"/>
            <a:ext cx="2057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Dual Function (D):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07977" y="1679203"/>
            <a:ext cx="853119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b="1" dirty="0">
                <a:solidFill>
                  <a:schemeClr val="accent1">
                    <a:lumMod val="75000"/>
                  </a:schemeClr>
                </a:solidFill>
              </a:rPr>
              <a:t>Primal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05600" y="2514600"/>
            <a:ext cx="2286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>
                <a:solidFill>
                  <a:schemeClr val="accent1">
                    <a:lumMod val="75000"/>
                  </a:schemeClr>
                </a:solidFill>
              </a:rPr>
              <a:t>(Flow Decomposition)</a:t>
            </a:r>
            <a:endParaRPr lang="en-US" sz="15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05600" y="3124200"/>
            <a:ext cx="2286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accent1">
                    <a:lumMod val="75000"/>
                  </a:schemeClr>
                </a:solidFill>
              </a:rPr>
              <a:t>(Capacity Constraint)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78956" y="6042223"/>
            <a:ext cx="1194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Where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1000" y="3395994"/>
            <a:ext cx="4114800" cy="64633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1" i="1" dirty="0">
                <a:solidFill>
                  <a:srgbClr val="FF0000"/>
                </a:solidFill>
              </a:rPr>
              <a:t>Sub-gradient descent for the dual is “equivalent” to the UMW+ policy</a:t>
            </a:r>
          </a:p>
        </p:txBody>
      </p:sp>
    </p:spTree>
    <p:extLst>
      <p:ext uri="{BB962C8B-B14F-4D97-AF65-F5344CB8AC3E}">
        <p14:creationId xmlns:p14="http://schemas.microsoft.com/office/powerpoint/2010/main" val="4888200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hape 49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imes New Roman" charset="0"/>
                <a:ea typeface="ＭＳ Ｐゴシック" charset="-128"/>
                <a:cs typeface="Times New Roman" charset="0"/>
              </a:rPr>
              <a:t>Simulation Results (Unicast) </a:t>
            </a:r>
          </a:p>
        </p:txBody>
      </p:sp>
      <p:pic>
        <p:nvPicPr>
          <p:cNvPr id="63490" name="image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321231"/>
            <a:ext cx="3972386" cy="2584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87743" y="1170884"/>
            <a:ext cx="76402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en-US" sz="2000" dirty="0"/>
              <a:t>Heuristic UMW policy: UMW with actual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Physical Queue-lengths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91982" y="5636868"/>
            <a:ext cx="2356735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dirty="0"/>
              <a:t>Simulated Networks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78784" y="2049217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accent1">
                    <a:lumMod val="75000"/>
                  </a:schemeClr>
                </a:solidFill>
              </a:rPr>
              <a:t>Unicast Flows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: 1-&gt;8, 5-&gt;2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265" y="2321231"/>
            <a:ext cx="2565400" cy="2565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30778" y="1972123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Broadcast Flows: source r</a:t>
            </a: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UMW+ Performance for Unicast Flows </a:t>
            </a:r>
            <a:br>
              <a:rPr lang="en-US" dirty="0"/>
            </a:br>
            <a:r>
              <a:rPr lang="en-US" dirty="0"/>
              <a:t>(Static Network)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09" y="1855848"/>
            <a:ext cx="4765929" cy="3133642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68" y="1953441"/>
            <a:ext cx="4800600" cy="31564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2368" y="5253823"/>
            <a:ext cx="228600" cy="228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7432" y="5253823"/>
            <a:ext cx="228600" cy="228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16200000">
            <a:off x="-676245" y="2657445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Utility</a:t>
            </a:r>
            <a:r>
              <a:rPr lang="en-US" dirty="0"/>
              <a:t> 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3729090" y="325613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Queue Lengths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0567" y="5723203"/>
            <a:ext cx="624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Utility</a:t>
            </a:r>
            <a:r>
              <a:rPr lang="en-US" sz="1800" dirty="0"/>
              <a:t> vs </a:t>
            </a:r>
            <a:r>
              <a:rPr lang="en-US" sz="1800" b="1" dirty="0"/>
              <a:t>Queue Length </a:t>
            </a:r>
            <a:r>
              <a:rPr lang="en-US" sz="1800" dirty="0"/>
              <a:t>Tradeoff for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Unicast Traffic </a:t>
            </a:r>
          </a:p>
          <a:p>
            <a:r>
              <a:rPr lang="en-US" sz="1800" dirty="0"/>
              <a:t>       with Varying V parameter in a static network</a:t>
            </a:r>
          </a:p>
        </p:txBody>
      </p:sp>
    </p:spTree>
    <p:extLst>
      <p:ext uri="{BB962C8B-B14F-4D97-AF65-F5344CB8AC3E}">
        <p14:creationId xmlns:p14="http://schemas.microsoft.com/office/powerpoint/2010/main" val="2518150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UMW+ Performance for Broadcast Flows</a:t>
            </a:r>
            <a:br>
              <a:rPr lang="en-US" dirty="0"/>
            </a:br>
            <a:r>
              <a:rPr lang="en-US" dirty="0"/>
              <a:t>(Dynamic Network)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752600"/>
            <a:ext cx="4417540" cy="29718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752600"/>
            <a:ext cx="4419600" cy="29731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800" y="3886200"/>
            <a:ext cx="1136073" cy="22440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415" y="1981200"/>
            <a:ext cx="990600" cy="19567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5091" y="2992188"/>
            <a:ext cx="1018309" cy="2011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0" y="2438400"/>
            <a:ext cx="1018309" cy="20114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201" y="3622998"/>
            <a:ext cx="1143000" cy="2271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9152" y="2194166"/>
            <a:ext cx="1143000" cy="22718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619952" y="5456822"/>
            <a:ext cx="624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Utility</a:t>
            </a:r>
            <a:r>
              <a:rPr lang="en-US" sz="1800" dirty="0"/>
              <a:t> vs </a:t>
            </a:r>
            <a:r>
              <a:rPr lang="en-US" sz="1800" b="1" dirty="0"/>
              <a:t>Queue Length </a:t>
            </a:r>
            <a:r>
              <a:rPr lang="en-US" sz="1800" dirty="0"/>
              <a:t>Tradeoff for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Broadcast Traffic </a:t>
            </a:r>
          </a:p>
          <a:p>
            <a:r>
              <a:rPr lang="en-US" sz="1800" dirty="0"/>
              <a:t>       with Varying V parameter in a dynamic network</a:t>
            </a:r>
          </a:p>
        </p:txBody>
      </p:sp>
    </p:spTree>
    <p:extLst>
      <p:ext uri="{BB962C8B-B14F-4D97-AF65-F5344CB8AC3E}">
        <p14:creationId xmlns:p14="http://schemas.microsoft.com/office/powerpoint/2010/main" val="549694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             </a:t>
            </a:r>
            <a:r>
              <a:rPr lang="en-US" sz="2400" dirty="0"/>
              <a:t>Thank you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                   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Questions?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4563" y="3205365"/>
            <a:ext cx="2287274" cy="227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70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900" y="1143000"/>
            <a:ext cx="7772400" cy="5029200"/>
          </a:xfrm>
        </p:spPr>
        <p:txBody>
          <a:bodyPr/>
          <a:lstStyle/>
          <a:p>
            <a:r>
              <a:rPr lang="en-US" dirty="0"/>
              <a:t>We consider the NUM problem with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heterogeneous traffic</a:t>
            </a:r>
          </a:p>
          <a:p>
            <a:pPr lvl="1"/>
            <a:r>
              <a:rPr lang="en-US" dirty="0"/>
              <a:t>Packets may belong to different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concurrent</a:t>
            </a:r>
            <a:r>
              <a:rPr lang="en-US" dirty="0"/>
              <a:t> sessions including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unicast, broadcast, multicast, or anycast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No </a:t>
            </a:r>
            <a:r>
              <a:rPr lang="en-US" dirty="0"/>
              <a:t>efficient and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utility optimal</a:t>
            </a:r>
            <a:r>
              <a:rPr lang="en-US" dirty="0"/>
              <a:t> policy is known apart from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unicast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/>
              <a:t>traffic (Backpressure algorithm [Tassiulas et al </a:t>
            </a:r>
            <a:r>
              <a:rPr lang="fr-FR" dirty="0"/>
              <a:t>’</a:t>
            </a:r>
            <a:r>
              <a:rPr lang="en-US" dirty="0"/>
              <a:t>92])</a:t>
            </a:r>
          </a:p>
          <a:p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No </a:t>
            </a:r>
            <a:r>
              <a:rPr lang="en-US" dirty="0"/>
              <a:t>per-node flow conservations because of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packet duplications</a:t>
            </a:r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Our contribution: </a:t>
            </a:r>
          </a:p>
          <a:p>
            <a:pPr marL="520700" lvl="1" indent="0">
              <a:buNone/>
            </a:pPr>
            <a:r>
              <a:rPr lang="en-US" sz="1800" dirty="0"/>
              <a:t>A generic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dirty="0"/>
              <a:t>algorithmic paradigm called Universal Max Weight (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UMW+</a:t>
            </a:r>
            <a:r>
              <a:rPr lang="en-US" sz="1800" dirty="0"/>
              <a:t>)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,</a:t>
            </a:r>
            <a:r>
              <a:rPr lang="en-US" sz="1800" dirty="0"/>
              <a:t> that efficiently solves the NUM problem with concurrent flows.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647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Universal Max Weight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 work: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b="0" i="1" dirty="0">
                <a:solidFill>
                  <a:schemeClr val="accent1">
                    <a:lumMod val="75000"/>
                  </a:schemeClr>
                </a:solidFill>
              </a:rPr>
              <a:t>Abhishek Sinha, </a:t>
            </a:r>
            <a:r>
              <a:rPr lang="en-US" b="0" i="1" err="1">
                <a:solidFill>
                  <a:schemeClr val="accent1">
                    <a:lumMod val="75000"/>
                  </a:schemeClr>
                </a:solidFill>
              </a:rPr>
              <a:t>Eytan</a:t>
            </a:r>
            <a:r>
              <a:rPr lang="en-US" b="0" i="1">
                <a:solidFill>
                  <a:schemeClr val="accent1">
                    <a:lumMod val="75000"/>
                  </a:schemeClr>
                </a:solidFill>
              </a:rPr>
              <a:t> Modiano, </a:t>
            </a:r>
            <a:r>
              <a:rPr lang="en-US" b="0" i="1" dirty="0"/>
              <a:t>“</a:t>
            </a:r>
            <a:r>
              <a:rPr lang="en-US" i="1" dirty="0"/>
              <a:t>Optimal Control for Generalized Network-Flow Problems</a:t>
            </a:r>
            <a:r>
              <a:rPr lang="en-US" b="0" i="1" dirty="0"/>
              <a:t>,” IEEE Trans. </a:t>
            </a:r>
            <a:r>
              <a:rPr lang="en-US" b="0" i="1" dirty="0" err="1"/>
              <a:t>Netw</a:t>
            </a:r>
            <a:r>
              <a:rPr lang="en-US" b="0" i="1" dirty="0"/>
              <a:t>., Feb. 2018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Queue stability problem</a:t>
            </a:r>
          </a:p>
          <a:p>
            <a:pPr lvl="1"/>
            <a:r>
              <a:rPr lang="en-US" dirty="0"/>
              <a:t>Arrival rate is within the throughput region</a:t>
            </a:r>
          </a:p>
          <a:p>
            <a:pPr lvl="1"/>
            <a:r>
              <a:rPr lang="en-US" dirty="0"/>
              <a:t>No admission control</a:t>
            </a:r>
          </a:p>
          <a:p>
            <a:pPr lvl="1"/>
            <a:r>
              <a:rPr lang="en-US" dirty="0"/>
              <a:t>No utility maximization</a:t>
            </a:r>
          </a:p>
          <a:p>
            <a:pPr lvl="1"/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762000" y="4724400"/>
            <a:ext cx="77724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0487" tIns="44450" rIns="90487" bIns="4445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25000"/>
              <a:buChar char="•"/>
              <a:defRPr b="1">
                <a:solidFill>
                  <a:schemeClr val="tx1"/>
                </a:solidFill>
                <a:latin typeface="Times New Roman"/>
                <a:ea typeface="ＭＳ Ｐゴシック" pitchFamily="-109" charset="-128"/>
                <a:cs typeface="Times New Roman"/>
              </a:defRPr>
            </a:lvl1pPr>
            <a:lvl2pPr marL="862013" indent="-341313" algn="l" rtl="0" eaLnBrk="0" fontAlgn="base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–"/>
              <a:defRPr sz="1600" b="1">
                <a:solidFill>
                  <a:schemeClr val="tx1"/>
                </a:solidFill>
                <a:latin typeface="Times New Roman"/>
                <a:ea typeface="ＭＳ Ｐゴシック" pitchFamily="-106" charset="-128"/>
                <a:cs typeface="Times New Roman"/>
              </a:defRPr>
            </a:lvl2pPr>
            <a:lvl3pPr marL="1204913" indent="-228600" algn="l" rtl="0" eaLnBrk="0" fontAlgn="base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400" b="1">
                <a:solidFill>
                  <a:schemeClr val="tx1"/>
                </a:solidFill>
                <a:latin typeface="Times New Roman"/>
                <a:ea typeface="ＭＳ Ｐゴシック" pitchFamily="-106" charset="-128"/>
                <a:cs typeface="Times New Roman"/>
              </a:defRPr>
            </a:lvl3pPr>
            <a:lvl4pPr marL="1546225" indent="-119063" algn="l" rtl="0" eaLnBrk="0" fontAlgn="base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200" b="1">
                <a:solidFill>
                  <a:schemeClr val="tx1"/>
                </a:solidFill>
                <a:latin typeface="Times New Roman"/>
                <a:ea typeface="ＭＳ Ｐゴシック" pitchFamily="-106" charset="-128"/>
                <a:cs typeface="Times New Roman"/>
              </a:defRPr>
            </a:lvl4pPr>
            <a:lvl5pPr marL="1828800" algn="l" rtl="0" eaLnBrk="0" fontAlgn="base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200" b="1">
                <a:solidFill>
                  <a:schemeClr val="tx1"/>
                </a:solidFill>
                <a:latin typeface="Times New Roman"/>
                <a:ea typeface="ＭＳ Ｐゴシック" pitchFamily="-106" charset="-128"/>
                <a:cs typeface="Times New Roman"/>
              </a:defRPr>
            </a:lvl5pPr>
            <a:lvl6pPr marL="2286000" algn="l" rtl="0" eaLnBrk="0" fontAlgn="base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200" b="1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6pPr>
            <a:lvl7pPr marL="2743200" algn="l" rtl="0" eaLnBrk="0" fontAlgn="base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200" b="1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7pPr>
            <a:lvl8pPr marL="3200400" algn="l" rtl="0" eaLnBrk="0" fontAlgn="base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200" b="1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8pPr>
            <a:lvl9pPr marL="3657600" algn="l" rtl="0" eaLnBrk="0" fontAlgn="base" hangingPunct="0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200" b="1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9pPr>
          </a:lstStyle>
          <a:p>
            <a:r>
              <a:rPr lang="en-US" sz="1800" kern="0" dirty="0"/>
              <a:t>This work:</a:t>
            </a:r>
          </a:p>
          <a:p>
            <a:pPr lvl="1"/>
            <a:r>
              <a:rPr lang="en-US" kern="0" dirty="0"/>
              <a:t>Arrivals </a:t>
            </a:r>
            <a:r>
              <a:rPr lang="en-US" kern="0" dirty="0">
                <a:solidFill>
                  <a:schemeClr val="accent1"/>
                </a:solidFill>
              </a:rPr>
              <a:t>may not </a:t>
            </a:r>
            <a:r>
              <a:rPr lang="en-US" kern="0" dirty="0"/>
              <a:t>be in the throughput region</a:t>
            </a:r>
          </a:p>
          <a:p>
            <a:pPr lvl="1"/>
            <a:r>
              <a:rPr lang="en-US" kern="0" dirty="0"/>
              <a:t>Network Utility Maximization </a:t>
            </a:r>
            <a:r>
              <a:rPr lang="en-US" kern="0" dirty="0">
                <a:solidFill>
                  <a:schemeClr val="accent1">
                    <a:lumMod val="75000"/>
                  </a:schemeClr>
                </a:solidFill>
              </a:rPr>
              <a:t>(NUM)</a:t>
            </a:r>
          </a:p>
          <a:p>
            <a:pPr lvl="1"/>
            <a:r>
              <a:rPr lang="en-US" u="sng" kern="0" dirty="0">
                <a:solidFill>
                  <a:schemeClr val="accent1">
                    <a:lumMod val="75000"/>
                  </a:schemeClr>
                </a:solidFill>
              </a:rPr>
              <a:t>Admission control </a:t>
            </a:r>
            <a:r>
              <a:rPr lang="en-US" kern="0" dirty="0">
                <a:solidFill>
                  <a:schemeClr val="accent1">
                    <a:lumMod val="75000"/>
                  </a:schemeClr>
                </a:solidFill>
              </a:rPr>
              <a:t>+</a:t>
            </a:r>
            <a:r>
              <a:rPr lang="en-US" kern="0" dirty="0"/>
              <a:t> Queue stability</a:t>
            </a:r>
          </a:p>
          <a:p>
            <a:endParaRPr lang="en-US" sz="1800" kern="0" dirty="0"/>
          </a:p>
        </p:txBody>
      </p:sp>
      <p:sp>
        <p:nvSpPr>
          <p:cNvPr id="5" name="TextBox 4"/>
          <p:cNvSpPr txBox="1"/>
          <p:nvPr/>
        </p:nvSpPr>
        <p:spPr>
          <a:xfrm>
            <a:off x="-2743199" y="3087063"/>
            <a:ext cx="25908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End this slide with: </a:t>
            </a:r>
          </a:p>
          <a:p>
            <a:r>
              <a:rPr lang="en-US" sz="1400" dirty="0"/>
              <a:t>I will first discuss the optimal control algorithm, and then show how admission control and utility maximization is brought into it, to solve this next problem.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53200" y="3033981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Routing, scheduling, </a:t>
            </a:r>
            <a:r>
              <a:rPr lang="en-US" sz="1400" dirty="0"/>
              <a:t>and</a:t>
            </a:r>
          </a:p>
          <a:p>
            <a:r>
              <a:rPr lang="en-US" sz="1400" dirty="0">
                <a:solidFill>
                  <a:srgbClr val="FF0000"/>
                </a:solidFill>
              </a:rPr>
              <a:t>packet replication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53200" y="4886980"/>
            <a:ext cx="2209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Admission control</a:t>
            </a: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7620000" y="3557201"/>
            <a:ext cx="0" cy="1329779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109571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System Model</a:t>
            </a:r>
          </a:p>
        </p:txBody>
      </p:sp>
      <p:sp>
        <p:nvSpPr>
          <p:cNvPr id="11266" name="Rectangle 14"/>
          <p:cNvSpPr>
            <a:spLocks noGrp="1" noChangeArrowheads="1"/>
          </p:cNvSpPr>
          <p:nvPr>
            <p:ph type="body" idx="1"/>
          </p:nvPr>
        </p:nvSpPr>
        <p:spPr>
          <a:xfrm>
            <a:off x="352425" y="1041400"/>
            <a:ext cx="8791575" cy="5816600"/>
          </a:xfrm>
        </p:spPr>
        <p:txBody>
          <a:bodyPr/>
          <a:lstStyle/>
          <a:p>
            <a:r>
              <a:rPr lang="en-US" altLang="en-US" sz="1600" dirty="0">
                <a:latin typeface="Times New Roman" charset="0"/>
                <a:ea typeface="ＭＳ Ｐゴシック" charset="-128"/>
                <a:cs typeface="Times New Roman" charset="0"/>
              </a:rPr>
              <a:t>Multi-hop wireless network G(V, E) with </a:t>
            </a:r>
            <a:r>
              <a:rPr lang="en-US" altLang="en-US" sz="16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point-to-point</a:t>
            </a:r>
            <a:r>
              <a:rPr lang="en-US" altLang="en-US" sz="1600" dirty="0">
                <a:latin typeface="Times New Roman" charset="0"/>
                <a:ea typeface="ＭＳ Ｐゴシック" charset="-128"/>
                <a:cs typeface="Times New Roman" charset="0"/>
              </a:rPr>
              <a:t> links subject to wireless interference</a:t>
            </a:r>
          </a:p>
          <a:p>
            <a:pPr lvl="1"/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At every slot, only a 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subset of links 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(e.g., 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Matching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)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 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may be activated </a:t>
            </a:r>
            <a:b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</a:br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pPr lvl="1"/>
            <a:endParaRPr lang="en-US" altLang="en-US" sz="1400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endParaRPr lang="en-US" altLang="en-US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Infinitely backlogged traffic: 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An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 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Admission Controller admits packets from each flow </a:t>
            </a:r>
            <a:r>
              <a:rPr lang="en-US" altLang="en-US" i="1" dirty="0">
                <a:latin typeface="Times New Roman" charset="0"/>
                <a:ea typeface="ＭＳ Ｐゴシック" charset="-128"/>
                <a:cs typeface="Times New Roman" charset="0"/>
              </a:rPr>
              <a:t>k 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at every slot. Source </a:t>
            </a:r>
            <a:r>
              <a:rPr lang="en-US" altLang="en-US" i="1" dirty="0">
                <a:latin typeface="Times New Roman" charset="0"/>
                <a:ea typeface="ＭＳ Ｐゴシック" charset="-128"/>
                <a:cs typeface="Times New Roman" charset="0"/>
              </a:rPr>
              <a:t>k</a:t>
            </a:r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 derives utility              for admission rate </a:t>
            </a:r>
            <a:r>
              <a:rPr lang="en-US" altLang="en-US" i="1" dirty="0">
                <a:latin typeface="Times New Roman" charset="0"/>
                <a:ea typeface="ＭＳ Ｐゴシック" charset="-128"/>
                <a:cs typeface="Times New Roman" charset="0"/>
              </a:rPr>
              <a:t>r.</a:t>
            </a:r>
          </a:p>
          <a:p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Packet Queueing</a:t>
            </a:r>
          </a:p>
          <a:p>
            <a:pPr lvl="1"/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Packets may queue up for crossing links</a:t>
            </a:r>
          </a:p>
          <a:p>
            <a:pPr lvl="1"/>
            <a:endParaRPr lang="en-US" altLang="en-US" dirty="0">
              <a:solidFill>
                <a:schemeClr val="accent2"/>
              </a:solidFill>
              <a:latin typeface="Times New Roman" charset="0"/>
              <a:ea typeface="ＭＳ Ｐゴシック" charset="-128"/>
              <a:cs typeface="Times New Roman" charset="0"/>
            </a:endParaRPr>
          </a:p>
          <a:p>
            <a:r>
              <a:rPr lang="en-US" altLang="en-US" sz="1600" dirty="0">
                <a:latin typeface="Times New Roman" charset="0"/>
                <a:ea typeface="ＭＳ Ｐゴシック" charset="-128"/>
                <a:cs typeface="Times New Roman" charset="0"/>
              </a:rPr>
              <a:t>Link states may be time-varying </a:t>
            </a:r>
            <a:r>
              <a:rPr lang="en-US" altLang="en-US" sz="1600" dirty="0" err="1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i.i.d</a:t>
            </a:r>
            <a:r>
              <a:rPr lang="en-US" altLang="en-US" sz="16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ＭＳ Ｐゴシック" charset="-128"/>
                <a:cs typeface="Times New Roman" charset="0"/>
              </a:rPr>
              <a:t>. ON/OFF </a:t>
            </a:r>
            <a:endParaRPr lang="en-US" altLang="en-US" sz="1600" dirty="0">
              <a:latin typeface="Times New Roman" charset="0"/>
              <a:ea typeface="ＭＳ Ｐゴシック" charset="-128"/>
              <a:cs typeface="Times New Roman" charset="0"/>
            </a:endParaRPr>
          </a:p>
          <a:p>
            <a:pPr lvl="1"/>
            <a:endParaRPr lang="en-US" altLang="en-US" dirty="0">
              <a:solidFill>
                <a:schemeClr val="accent2"/>
              </a:solidFill>
              <a:latin typeface="Times New Roman" charset="0"/>
              <a:ea typeface="ＭＳ Ｐゴシック" charset="-128"/>
              <a:cs typeface="Times New Roman" charset="0"/>
            </a:endParaRPr>
          </a:p>
          <a:p>
            <a:pPr lvl="1"/>
            <a:endParaRPr lang="en-US" altLang="en-US" dirty="0">
              <a:solidFill>
                <a:schemeClr val="accent2"/>
              </a:solidFill>
              <a:latin typeface="Times New Roman" charset="0"/>
              <a:ea typeface="ＭＳ Ｐゴシック" charset="-128"/>
              <a:cs typeface="Times New Roman" charset="0"/>
            </a:endParaRPr>
          </a:p>
        </p:txBody>
      </p:sp>
      <p:grpSp>
        <p:nvGrpSpPr>
          <p:cNvPr id="11268" name="Group 81"/>
          <p:cNvGrpSpPr>
            <a:grpSpLocks/>
          </p:cNvGrpSpPr>
          <p:nvPr/>
        </p:nvGrpSpPr>
        <p:grpSpPr bwMode="auto">
          <a:xfrm>
            <a:off x="762000" y="2030413"/>
            <a:ext cx="7475538" cy="2395538"/>
            <a:chOff x="802" y="2120"/>
            <a:chExt cx="4709" cy="1509"/>
          </a:xfrm>
        </p:grpSpPr>
        <p:grpSp>
          <p:nvGrpSpPr>
            <p:cNvPr id="11269" name="Group 8"/>
            <p:cNvGrpSpPr>
              <a:grpSpLocks/>
            </p:cNvGrpSpPr>
            <p:nvPr/>
          </p:nvGrpSpPr>
          <p:grpSpPr bwMode="auto">
            <a:xfrm>
              <a:off x="2154" y="2192"/>
              <a:ext cx="1848" cy="1310"/>
              <a:chOff x="3734" y="748"/>
              <a:chExt cx="1848" cy="1310"/>
            </a:xfrm>
          </p:grpSpPr>
          <p:cxnSp>
            <p:nvCxnSpPr>
              <p:cNvPr id="11315" name="AutoShape 9"/>
              <p:cNvCxnSpPr>
                <a:cxnSpLocks noChangeShapeType="1"/>
              </p:cNvCxnSpPr>
              <p:nvPr/>
            </p:nvCxnSpPr>
            <p:spPr bwMode="auto">
              <a:xfrm>
                <a:off x="4612" y="748"/>
                <a:ext cx="800" cy="121"/>
              </a:xfrm>
              <a:prstGeom prst="straightConnector1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316" name="AutoShape 10"/>
              <p:cNvCxnSpPr>
                <a:cxnSpLocks noChangeShapeType="1"/>
              </p:cNvCxnSpPr>
              <p:nvPr/>
            </p:nvCxnSpPr>
            <p:spPr bwMode="auto">
              <a:xfrm flipH="1">
                <a:off x="4646" y="1461"/>
                <a:ext cx="936" cy="367"/>
              </a:xfrm>
              <a:prstGeom prst="straightConnector1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317" name="AutoShape 11"/>
              <p:cNvCxnSpPr>
                <a:cxnSpLocks noChangeShapeType="1"/>
              </p:cNvCxnSpPr>
              <p:nvPr/>
            </p:nvCxnSpPr>
            <p:spPr bwMode="auto">
              <a:xfrm flipH="1" flipV="1">
                <a:off x="4745" y="1151"/>
                <a:ext cx="576" cy="907"/>
              </a:xfrm>
              <a:prstGeom prst="straightConnector1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318" name="AutoShape 12"/>
              <p:cNvCxnSpPr>
                <a:cxnSpLocks noChangeShapeType="1"/>
              </p:cNvCxnSpPr>
              <p:nvPr/>
            </p:nvCxnSpPr>
            <p:spPr bwMode="auto">
              <a:xfrm flipH="1" flipV="1">
                <a:off x="3734" y="1368"/>
                <a:ext cx="353" cy="626"/>
              </a:xfrm>
              <a:prstGeom prst="straightConnector1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11271" name="AutoShape 16"/>
            <p:cNvCxnSpPr>
              <a:cxnSpLocks noChangeShapeType="1"/>
              <a:stCxn id="11275" idx="2"/>
              <a:endCxn id="11273" idx="6"/>
            </p:cNvCxnSpPr>
            <p:nvPr/>
          </p:nvCxnSpPr>
          <p:spPr bwMode="auto">
            <a:xfrm flipH="1">
              <a:off x="2245" y="2546"/>
              <a:ext cx="770" cy="19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72" name="AutoShape 17"/>
            <p:cNvCxnSpPr>
              <a:cxnSpLocks noChangeShapeType="1"/>
              <a:stCxn id="11274" idx="2"/>
              <a:endCxn id="11273" idx="7"/>
            </p:cNvCxnSpPr>
            <p:nvPr/>
          </p:nvCxnSpPr>
          <p:spPr bwMode="auto">
            <a:xfrm flipH="1">
              <a:off x="2219" y="2194"/>
              <a:ext cx="637" cy="49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273" name="Oval 18"/>
            <p:cNvSpPr>
              <a:spLocks noChangeArrowheads="1"/>
            </p:cNvSpPr>
            <p:nvPr/>
          </p:nvSpPr>
          <p:spPr bwMode="auto">
            <a:xfrm>
              <a:off x="2067" y="2667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2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11274" name="Oval 19"/>
            <p:cNvSpPr>
              <a:spLocks noChangeArrowheads="1"/>
            </p:cNvSpPr>
            <p:nvPr/>
          </p:nvSpPr>
          <p:spPr bwMode="auto">
            <a:xfrm>
              <a:off x="2856" y="2120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1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11275" name="Oval 20"/>
            <p:cNvSpPr>
              <a:spLocks noChangeArrowheads="1"/>
            </p:cNvSpPr>
            <p:nvPr/>
          </p:nvSpPr>
          <p:spPr bwMode="auto">
            <a:xfrm>
              <a:off x="3015" y="2472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3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cxnSp>
          <p:nvCxnSpPr>
            <p:cNvPr id="11276" name="AutoShape 21"/>
            <p:cNvCxnSpPr>
              <a:cxnSpLocks noChangeShapeType="1"/>
              <a:stCxn id="11275" idx="7"/>
              <a:endCxn id="11281" idx="3"/>
            </p:cNvCxnSpPr>
            <p:nvPr/>
          </p:nvCxnSpPr>
          <p:spPr bwMode="auto">
            <a:xfrm flipV="1">
              <a:off x="3167" y="2366"/>
              <a:ext cx="692" cy="128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77" name="AutoShape 22"/>
            <p:cNvCxnSpPr>
              <a:cxnSpLocks noChangeShapeType="1"/>
              <a:stCxn id="11278" idx="1"/>
              <a:endCxn id="11273" idx="5"/>
            </p:cNvCxnSpPr>
            <p:nvPr/>
          </p:nvCxnSpPr>
          <p:spPr bwMode="auto">
            <a:xfrm flipH="1" flipV="1">
              <a:off x="2219" y="2792"/>
              <a:ext cx="697" cy="429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278" name="Oval 23"/>
            <p:cNvSpPr>
              <a:spLocks noChangeArrowheads="1"/>
            </p:cNvSpPr>
            <p:nvPr/>
          </p:nvSpPr>
          <p:spPr bwMode="auto">
            <a:xfrm>
              <a:off x="2890" y="3200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5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11279" name="Oval 24"/>
            <p:cNvSpPr>
              <a:spLocks noChangeArrowheads="1"/>
            </p:cNvSpPr>
            <p:nvPr/>
          </p:nvSpPr>
          <p:spPr bwMode="auto">
            <a:xfrm>
              <a:off x="4004" y="2833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6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cxnSp>
          <p:nvCxnSpPr>
            <p:cNvPr id="11280" name="AutoShape 25"/>
            <p:cNvCxnSpPr>
              <a:cxnSpLocks noChangeShapeType="1"/>
              <a:stCxn id="11281" idx="4"/>
              <a:endCxn id="11279" idx="0"/>
            </p:cNvCxnSpPr>
            <p:nvPr/>
          </p:nvCxnSpPr>
          <p:spPr bwMode="auto">
            <a:xfrm>
              <a:off x="3923" y="2388"/>
              <a:ext cx="170" cy="44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281" name="Oval 26"/>
            <p:cNvSpPr>
              <a:spLocks noChangeArrowheads="1"/>
            </p:cNvSpPr>
            <p:nvPr/>
          </p:nvSpPr>
          <p:spPr bwMode="auto">
            <a:xfrm>
              <a:off x="3834" y="2241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4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11282" name="Oval 27"/>
            <p:cNvSpPr>
              <a:spLocks noChangeArrowheads="1"/>
            </p:cNvSpPr>
            <p:nvPr/>
          </p:nvSpPr>
          <p:spPr bwMode="auto">
            <a:xfrm>
              <a:off x="2420" y="3440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7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sp>
          <p:nvSpPr>
            <p:cNvPr id="11283" name="Oval 28"/>
            <p:cNvSpPr>
              <a:spLocks noChangeArrowheads="1"/>
            </p:cNvSpPr>
            <p:nvPr/>
          </p:nvSpPr>
          <p:spPr bwMode="auto">
            <a:xfrm>
              <a:off x="3717" y="3482"/>
              <a:ext cx="178" cy="1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Times New Roman" charset="0"/>
                </a:rPr>
                <a:t>8</a:t>
              </a:r>
              <a:endParaRPr lang="he-IL" altLang="en-US" sz="1600">
                <a:solidFill>
                  <a:srgbClr val="000000"/>
                </a:solidFill>
                <a:latin typeface="Times New Roman" charset="0"/>
              </a:endParaRPr>
            </a:p>
          </p:txBody>
        </p:sp>
        <p:cxnSp>
          <p:nvCxnSpPr>
            <p:cNvPr id="11284" name="AutoShape 29"/>
            <p:cNvCxnSpPr>
              <a:cxnSpLocks noChangeShapeType="1"/>
              <a:stCxn id="11275" idx="4"/>
              <a:endCxn id="11278" idx="0"/>
            </p:cNvCxnSpPr>
            <p:nvPr/>
          </p:nvCxnSpPr>
          <p:spPr bwMode="auto">
            <a:xfrm flipH="1">
              <a:off x="2980" y="2619"/>
              <a:ext cx="125" cy="581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5" name="AutoShape 30"/>
            <p:cNvCxnSpPr>
              <a:cxnSpLocks noChangeShapeType="1"/>
              <a:stCxn id="11279" idx="4"/>
              <a:endCxn id="11283" idx="7"/>
            </p:cNvCxnSpPr>
            <p:nvPr/>
          </p:nvCxnSpPr>
          <p:spPr bwMode="auto">
            <a:xfrm flipH="1">
              <a:off x="3869" y="2980"/>
              <a:ext cx="224" cy="524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6" name="AutoShape 31"/>
            <p:cNvCxnSpPr>
              <a:cxnSpLocks noChangeShapeType="1"/>
              <a:stCxn id="11278" idx="5"/>
              <a:endCxn id="11283" idx="2"/>
            </p:cNvCxnSpPr>
            <p:nvPr/>
          </p:nvCxnSpPr>
          <p:spPr bwMode="auto">
            <a:xfrm>
              <a:off x="3043" y="3325"/>
              <a:ext cx="674" cy="231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7" name="AutoShape 32"/>
            <p:cNvCxnSpPr>
              <a:cxnSpLocks noChangeShapeType="1"/>
              <a:stCxn id="11283" idx="3"/>
              <a:endCxn id="11282" idx="6"/>
            </p:cNvCxnSpPr>
            <p:nvPr/>
          </p:nvCxnSpPr>
          <p:spPr bwMode="auto">
            <a:xfrm flipH="1" flipV="1">
              <a:off x="2598" y="3514"/>
              <a:ext cx="1145" cy="93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288" name="Line 33"/>
            <p:cNvSpPr>
              <a:spLocks noChangeShapeType="1"/>
            </p:cNvSpPr>
            <p:nvPr/>
          </p:nvSpPr>
          <p:spPr bwMode="auto">
            <a:xfrm>
              <a:off x="954" y="2917"/>
              <a:ext cx="71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91" name="Line 36"/>
            <p:cNvSpPr>
              <a:spLocks noChangeShapeType="1"/>
            </p:cNvSpPr>
            <p:nvPr/>
          </p:nvSpPr>
          <p:spPr bwMode="auto">
            <a:xfrm>
              <a:off x="1462" y="2225"/>
              <a:ext cx="71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1292" name="Group 57"/>
            <p:cNvGrpSpPr>
              <a:grpSpLocks/>
            </p:cNvGrpSpPr>
            <p:nvPr/>
          </p:nvGrpSpPr>
          <p:grpSpPr bwMode="auto">
            <a:xfrm>
              <a:off x="1743" y="2848"/>
              <a:ext cx="363" cy="132"/>
              <a:chOff x="1659" y="3040"/>
              <a:chExt cx="363" cy="132"/>
            </a:xfrm>
          </p:grpSpPr>
          <p:sp>
            <p:nvSpPr>
              <p:cNvPr id="11310" name="Rectangle 58"/>
              <p:cNvSpPr>
                <a:spLocks noChangeArrowheads="1"/>
              </p:cNvSpPr>
              <p:nvPr/>
            </p:nvSpPr>
            <p:spPr bwMode="auto">
              <a:xfrm>
                <a:off x="1822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11" name="Rectangle 59"/>
              <p:cNvSpPr>
                <a:spLocks noChangeArrowheads="1"/>
              </p:cNvSpPr>
              <p:nvPr/>
            </p:nvSpPr>
            <p:spPr bwMode="auto">
              <a:xfrm>
                <a:off x="1890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12" name="Rectangle 60"/>
              <p:cNvSpPr>
                <a:spLocks noChangeArrowheads="1"/>
              </p:cNvSpPr>
              <p:nvPr/>
            </p:nvSpPr>
            <p:spPr bwMode="auto">
              <a:xfrm>
                <a:off x="1959" y="3040"/>
                <a:ext cx="63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13" name="Line 61"/>
              <p:cNvSpPr>
                <a:spLocks noChangeShapeType="1"/>
              </p:cNvSpPr>
              <p:nvPr/>
            </p:nvSpPr>
            <p:spPr bwMode="auto">
              <a:xfrm flipH="1">
                <a:off x="1659" y="3040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14" name="Line 62"/>
              <p:cNvSpPr>
                <a:spLocks noChangeShapeType="1"/>
              </p:cNvSpPr>
              <p:nvPr/>
            </p:nvSpPr>
            <p:spPr bwMode="auto">
              <a:xfrm flipH="1">
                <a:off x="1659" y="3172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293" name="Rectangle 63"/>
            <p:cNvSpPr>
              <a:spLocks noChangeArrowheads="1"/>
            </p:cNvSpPr>
            <p:nvPr/>
          </p:nvSpPr>
          <p:spPr bwMode="auto">
            <a:xfrm>
              <a:off x="802" y="2840"/>
              <a:ext cx="64" cy="132"/>
            </a:xfrm>
            <a:prstGeom prst="rect">
              <a:avLst/>
            </a:prstGeom>
            <a:solidFill>
              <a:srgbClr val="C20A06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1294" name="Group 64"/>
            <p:cNvGrpSpPr>
              <a:grpSpLocks/>
            </p:cNvGrpSpPr>
            <p:nvPr/>
          </p:nvGrpSpPr>
          <p:grpSpPr bwMode="auto">
            <a:xfrm>
              <a:off x="2238" y="2159"/>
              <a:ext cx="363" cy="132"/>
              <a:chOff x="1659" y="3040"/>
              <a:chExt cx="363" cy="132"/>
            </a:xfrm>
          </p:grpSpPr>
          <p:sp>
            <p:nvSpPr>
              <p:cNvPr id="11305" name="Rectangle 65"/>
              <p:cNvSpPr>
                <a:spLocks noChangeArrowheads="1"/>
              </p:cNvSpPr>
              <p:nvPr/>
            </p:nvSpPr>
            <p:spPr bwMode="auto">
              <a:xfrm>
                <a:off x="1822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6" name="Rectangle 66"/>
              <p:cNvSpPr>
                <a:spLocks noChangeArrowheads="1"/>
              </p:cNvSpPr>
              <p:nvPr/>
            </p:nvSpPr>
            <p:spPr bwMode="auto">
              <a:xfrm>
                <a:off x="1890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7" name="Rectangle 67"/>
              <p:cNvSpPr>
                <a:spLocks noChangeArrowheads="1"/>
              </p:cNvSpPr>
              <p:nvPr/>
            </p:nvSpPr>
            <p:spPr bwMode="auto">
              <a:xfrm>
                <a:off x="1959" y="3040"/>
                <a:ext cx="63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8" name="Line 68"/>
              <p:cNvSpPr>
                <a:spLocks noChangeShapeType="1"/>
              </p:cNvSpPr>
              <p:nvPr/>
            </p:nvSpPr>
            <p:spPr bwMode="auto">
              <a:xfrm flipH="1">
                <a:off x="1659" y="3040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09" name="Line 69"/>
              <p:cNvSpPr>
                <a:spLocks noChangeShapeType="1"/>
              </p:cNvSpPr>
              <p:nvPr/>
            </p:nvSpPr>
            <p:spPr bwMode="auto">
              <a:xfrm flipH="1">
                <a:off x="1659" y="3172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295" name="Rectangle 70"/>
            <p:cNvSpPr>
              <a:spLocks noChangeArrowheads="1"/>
            </p:cNvSpPr>
            <p:nvPr/>
          </p:nvSpPr>
          <p:spPr bwMode="auto">
            <a:xfrm>
              <a:off x="1310" y="2159"/>
              <a:ext cx="64" cy="132"/>
            </a:xfrm>
            <a:prstGeom prst="rect">
              <a:avLst/>
            </a:prstGeom>
            <a:solidFill>
              <a:srgbClr val="C20A06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1296" name="Group 71"/>
            <p:cNvGrpSpPr>
              <a:grpSpLocks/>
            </p:cNvGrpSpPr>
            <p:nvPr/>
          </p:nvGrpSpPr>
          <p:grpSpPr bwMode="auto">
            <a:xfrm flipH="1">
              <a:off x="4320" y="2839"/>
              <a:ext cx="363" cy="132"/>
              <a:chOff x="1659" y="3040"/>
              <a:chExt cx="363" cy="132"/>
            </a:xfrm>
          </p:grpSpPr>
          <p:sp>
            <p:nvSpPr>
              <p:cNvPr id="11300" name="Rectangle 72"/>
              <p:cNvSpPr>
                <a:spLocks noChangeArrowheads="1"/>
              </p:cNvSpPr>
              <p:nvPr/>
            </p:nvSpPr>
            <p:spPr bwMode="auto">
              <a:xfrm>
                <a:off x="1822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1" name="Rectangle 73"/>
              <p:cNvSpPr>
                <a:spLocks noChangeArrowheads="1"/>
              </p:cNvSpPr>
              <p:nvPr/>
            </p:nvSpPr>
            <p:spPr bwMode="auto">
              <a:xfrm>
                <a:off x="1890" y="3040"/>
                <a:ext cx="64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2" name="Rectangle 74"/>
              <p:cNvSpPr>
                <a:spLocks noChangeArrowheads="1"/>
              </p:cNvSpPr>
              <p:nvPr/>
            </p:nvSpPr>
            <p:spPr bwMode="auto">
              <a:xfrm>
                <a:off x="1959" y="3040"/>
                <a:ext cx="63" cy="132"/>
              </a:xfrm>
              <a:prstGeom prst="rect">
                <a:avLst/>
              </a:prstGeom>
              <a:solidFill>
                <a:srgbClr val="C20A06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1pPr>
                <a:lvl2pPr marL="742950" indent="-28575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2pPr>
                <a:lvl3pPr marL="11430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3pPr>
                <a:lvl4pPr marL="16002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4pPr>
                <a:lvl5pPr marL="2057400" indent="-228600"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200">
                    <a:solidFill>
                      <a:schemeClr val="tx1"/>
                    </a:solidFill>
                    <a:latin typeface="Helvetica" charset="0"/>
                    <a:ea typeface="ＭＳ Ｐゴシック" charset="-128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303" name="Line 75"/>
              <p:cNvSpPr>
                <a:spLocks noChangeShapeType="1"/>
              </p:cNvSpPr>
              <p:nvPr/>
            </p:nvSpPr>
            <p:spPr bwMode="auto">
              <a:xfrm flipH="1">
                <a:off x="1659" y="3040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04" name="Line 76"/>
              <p:cNvSpPr>
                <a:spLocks noChangeShapeType="1"/>
              </p:cNvSpPr>
              <p:nvPr/>
            </p:nvSpPr>
            <p:spPr bwMode="auto">
              <a:xfrm flipH="1">
                <a:off x="1659" y="3172"/>
                <a:ext cx="163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297" name="Line 77"/>
            <p:cNvSpPr>
              <a:spLocks noChangeShapeType="1"/>
            </p:cNvSpPr>
            <p:nvPr/>
          </p:nvSpPr>
          <p:spPr bwMode="auto">
            <a:xfrm flipH="1">
              <a:off x="4683" y="2905"/>
              <a:ext cx="714" cy="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98" name="Rectangle 78"/>
            <p:cNvSpPr>
              <a:spLocks noChangeArrowheads="1"/>
            </p:cNvSpPr>
            <p:nvPr/>
          </p:nvSpPr>
          <p:spPr bwMode="auto">
            <a:xfrm flipH="1">
              <a:off x="5447" y="2839"/>
              <a:ext cx="64" cy="132"/>
            </a:xfrm>
            <a:prstGeom prst="rect">
              <a:avLst/>
            </a:prstGeom>
            <a:solidFill>
              <a:srgbClr val="C20A06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742950" indent="-28575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marL="11430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marL="16002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marL="2057400" indent="-228600"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endParaRPr lang="en-US" altLang="en-US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810" y="1579563"/>
            <a:ext cx="596028" cy="642938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8076" y="2655571"/>
            <a:ext cx="596028" cy="642938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326" y="2693988"/>
            <a:ext cx="596028" cy="6429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9492" y="4891088"/>
            <a:ext cx="617538" cy="27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999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2000" y="1371600"/>
            <a:ext cx="7772400" cy="5105400"/>
          </a:xfrm>
        </p:spPr>
        <p:txBody>
          <a:bodyPr/>
          <a:lstStyle/>
          <a:p>
            <a:pPr>
              <a:defRPr/>
            </a:pPr>
            <a:r>
              <a:rPr lang="en-US" u="sng" dirty="0"/>
              <a:t>Traffic Classes</a:t>
            </a:r>
            <a:r>
              <a:rPr lang="en-US" dirty="0"/>
              <a:t>:  Class </a:t>
            </a:r>
            <a:r>
              <a:rPr lang="en-US" i="1" dirty="0"/>
              <a:t>k</a:t>
            </a:r>
            <a:r>
              <a:rPr lang="en-US" dirty="0"/>
              <a:t>  has utility-rate function </a:t>
            </a:r>
            <a:endParaRPr lang="en-US" dirty="0">
              <a:ea typeface="Cambria Math" charset="0"/>
              <a:cs typeface="Cambria Math" charset="0"/>
            </a:endParaRPr>
          </a:p>
          <a:p>
            <a:pPr lvl="1">
              <a:defRPr/>
            </a:pPr>
            <a:r>
              <a:rPr lang="en-US" dirty="0"/>
              <a:t>Single source node </a:t>
            </a:r>
            <a:r>
              <a:rPr lang="en-US" i="1" dirty="0" err="1"/>
              <a:t>S</a:t>
            </a:r>
            <a:r>
              <a:rPr lang="en-US" i="1" baseline="30000" dirty="0" err="1"/>
              <a:t>k</a:t>
            </a:r>
            <a:endParaRPr lang="en-US" dirty="0"/>
          </a:p>
          <a:p>
            <a:pPr lvl="1">
              <a:defRPr/>
            </a:pPr>
            <a:r>
              <a:rPr lang="en-US" dirty="0"/>
              <a:t>One of more destination node(s) </a:t>
            </a:r>
            <a:r>
              <a:rPr lang="en-US" i="1" dirty="0" err="1"/>
              <a:t>D</a:t>
            </a:r>
            <a:r>
              <a:rPr lang="en-US" i="1" baseline="30000" dirty="0" err="1"/>
              <a:t>k</a:t>
            </a: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Unicast:</a:t>
            </a:r>
            <a:r>
              <a:rPr lang="en-US" dirty="0">
                <a:solidFill>
                  <a:schemeClr val="accent2"/>
                </a:solidFill>
              </a:rPr>
              <a:t>  </a:t>
            </a:r>
            <a:r>
              <a:rPr lang="en-US" dirty="0"/>
              <a:t>Single source, single destination</a:t>
            </a:r>
            <a:endParaRPr lang="en-US" dirty="0">
              <a:solidFill>
                <a:srgbClr val="C00000"/>
              </a:solidFill>
            </a:endParaRP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Multicast:</a:t>
            </a:r>
            <a:r>
              <a:rPr lang="en-US" dirty="0">
                <a:solidFill>
                  <a:schemeClr val="accent2"/>
                </a:solidFill>
              </a:rPr>
              <a:t>  </a:t>
            </a:r>
            <a:r>
              <a:rPr lang="en-US" dirty="0"/>
              <a:t>Single source, multiple destinations</a:t>
            </a:r>
            <a:endParaRPr lang="en-US" dirty="0">
              <a:solidFill>
                <a:srgbClr val="C00000"/>
              </a:solidFill>
            </a:endParaRP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Broadcast:  </a:t>
            </a:r>
            <a:r>
              <a:rPr lang="en-US" dirty="0"/>
              <a:t>Single source, all destinations</a:t>
            </a:r>
            <a:endParaRPr lang="en-US" dirty="0">
              <a:solidFill>
                <a:srgbClr val="C00000"/>
              </a:solidFill>
            </a:endParaRP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Anycast: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Single source, choice of one among alternative destinations</a:t>
            </a:r>
            <a:endParaRPr lang="en-US" dirty="0">
              <a:solidFill>
                <a:srgbClr val="C00000"/>
              </a:solidFill>
            </a:endParaRP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  <p:pic>
        <p:nvPicPr>
          <p:cNvPr id="4608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3030538"/>
            <a:ext cx="222408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4059238"/>
            <a:ext cx="23399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4914901"/>
            <a:ext cx="2187575" cy="33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hape 422"/>
          <p:cNvSpPr txBox="1">
            <a:spLocks/>
          </p:cNvSpPr>
          <p:nvPr/>
        </p:nvSpPr>
        <p:spPr bwMode="auto">
          <a:xfrm>
            <a:off x="1600200" y="304799"/>
            <a:ext cx="6419850" cy="51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0487" tIns="44450" rIns="90487" bIns="4445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Times New Roman"/>
                <a:ea typeface="ＭＳ Ｐゴシック" pitchFamily="-109" charset="-128"/>
                <a:cs typeface="Times New Roman"/>
              </a:defRPr>
            </a:lvl1pPr>
            <a:lvl2pPr algn="ctr" rtl="0" eaLnBrk="0" fontAlgn="base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Times New Roman" pitchFamily="-107" charset="0"/>
                <a:ea typeface="ＭＳ Ｐゴシック" pitchFamily="-109" charset="-128"/>
                <a:cs typeface="Times New Roman" charset="0"/>
              </a:defRPr>
            </a:lvl2pPr>
            <a:lvl3pPr algn="ctr" rtl="0" eaLnBrk="0" fontAlgn="base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Times New Roman" pitchFamily="-107" charset="0"/>
                <a:ea typeface="ＭＳ Ｐゴシック" pitchFamily="-109" charset="-128"/>
                <a:cs typeface="Times New Roman" charset="0"/>
              </a:defRPr>
            </a:lvl3pPr>
            <a:lvl4pPr algn="ctr" rtl="0" eaLnBrk="0" fontAlgn="base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Times New Roman" pitchFamily="-107" charset="0"/>
                <a:ea typeface="ＭＳ Ｐゴシック" pitchFamily="-109" charset="-128"/>
                <a:cs typeface="Times New Roman" charset="0"/>
              </a:defRPr>
            </a:lvl4pPr>
            <a:lvl5pPr algn="ctr" rtl="0" eaLnBrk="0" fontAlgn="base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Times New Roman" pitchFamily="-107" charset="0"/>
                <a:ea typeface="ＭＳ Ｐゴシック" pitchFamily="-109" charset="-128"/>
                <a:cs typeface="Times New Roman" charset="0"/>
              </a:defRPr>
            </a:lvl5pPr>
            <a:lvl6pPr marL="457200" algn="ctr" rtl="0" eaLnBrk="0" fontAlgn="base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Helvetica" pitchFamily="-106" charset="0"/>
              </a:defRPr>
            </a:lvl6pPr>
            <a:lvl7pPr marL="914400" algn="ctr" rtl="0" eaLnBrk="0" fontAlgn="base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Helvetica" pitchFamily="-106" charset="0"/>
              </a:defRPr>
            </a:lvl7pPr>
            <a:lvl8pPr marL="1371600" algn="ctr" rtl="0" eaLnBrk="0" fontAlgn="base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Helvetica" pitchFamily="-106" charset="0"/>
              </a:defRPr>
            </a:lvl8pPr>
            <a:lvl9pPr marL="1828800" algn="ctr" rtl="0" eaLnBrk="0" fontAlgn="base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Helvetica" pitchFamily="-106" charset="0"/>
              </a:defRPr>
            </a:lvl9pPr>
          </a:lstStyle>
          <a:p>
            <a:r>
              <a:rPr lang="en-US" altLang="en-US" kern="0" dirty="0">
                <a:latin typeface="Times New Roman" charset="0"/>
                <a:ea typeface="ＭＳ Ｐゴシック" charset="-128"/>
                <a:cs typeface="Times New Roman" charset="0"/>
              </a:rPr>
              <a:t>Traffic Model: Generalized Flow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9800" y="1384300"/>
            <a:ext cx="637147" cy="3143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5000" y="6022976"/>
            <a:ext cx="5105400" cy="3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25147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hape 425"/>
          <p:cNvSpPr>
            <a:spLocks noGrp="1"/>
          </p:cNvSpPr>
          <p:nvPr>
            <p:ph type="title"/>
          </p:nvPr>
        </p:nvSpPr>
        <p:spPr>
          <a:xfrm>
            <a:off x="1219200" y="228600"/>
            <a:ext cx="7051675" cy="542925"/>
          </a:xfrm>
        </p:spPr>
        <p:txBody>
          <a:bodyPr/>
          <a:lstStyle/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Formal NUM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858837" y="598046"/>
                <a:ext cx="7772400" cy="5468938"/>
              </a:xfrm>
            </p:spPr>
            <p:txBody>
              <a:bodyPr/>
              <a:lstStyle/>
              <a:p>
                <a:pPr>
                  <a:defRPr/>
                </a:pPr>
                <a:endParaRPr lang="en-US" i="1" dirty="0"/>
              </a:p>
              <a:p>
                <a:pPr>
                  <a:defRPr/>
                </a:pPr>
                <a:endParaRPr lang="en-US" i="1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>
                  <a:defRPr/>
                </a:pPr>
                <a:r>
                  <a:rPr lang="en-US" i="1" dirty="0">
                    <a:solidFill>
                      <a:schemeClr val="accent1">
                        <a:lumMod val="75000"/>
                      </a:schemeClr>
                    </a:solidFill>
                  </a:rPr>
                  <a:t>Problem:</a:t>
                </a:r>
                <a:r>
                  <a:rPr lang="en-US" i="1" dirty="0"/>
                  <a:t>  </a:t>
                </a:r>
                <a:r>
                  <a:rPr lang="en-US" dirty="0"/>
                  <a:t>Design an </a:t>
                </a:r>
                <a:r>
                  <a:rPr lang="en-US" dirty="0">
                    <a:solidFill>
                      <a:schemeClr val="accent1">
                        <a:lumMod val="75000"/>
                      </a:schemeClr>
                    </a:solidFill>
                  </a:rPr>
                  <a:t>admission control,</a:t>
                </a:r>
                <a:r>
                  <a:rPr lang="en-US" dirty="0"/>
                  <a:t> </a:t>
                </a:r>
                <a:r>
                  <a:rPr lang="en-US" dirty="0">
                    <a:solidFill>
                      <a:schemeClr val="accent1">
                        <a:lumMod val="75000"/>
                      </a:schemeClr>
                    </a:solidFill>
                  </a:rPr>
                  <a:t>routing, packet replication, and link scheduling </a:t>
                </a:r>
                <a:r>
                  <a:rPr lang="en-US" dirty="0"/>
                  <a:t>policy that maximizes the total utility while keeping the packet queues stable. </a:t>
                </a:r>
              </a:p>
              <a:p>
                <a:pPr>
                  <a:defRPr/>
                </a:pPr>
                <a:endParaRPr lang="en-US" dirty="0"/>
              </a:p>
              <a:p>
                <a:pPr>
                  <a:defRPr/>
                </a:pPr>
                <a:r>
                  <a:rPr lang="en-US" dirty="0"/>
                  <a:t>Formally, let                 denote the number of packets </a:t>
                </a:r>
                <a:r>
                  <a:rPr lang="en-US" dirty="0">
                    <a:solidFill>
                      <a:schemeClr val="accent1">
                        <a:lumMod val="75000"/>
                      </a:schemeClr>
                    </a:solidFill>
                  </a:rPr>
                  <a:t>commonly</a:t>
                </a:r>
                <a:r>
                  <a:rPr lang="en-US" dirty="0"/>
                  <a:t> received by the destinations of the class c up to time       under the policy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𝝅</m:t>
                    </m:r>
                  </m:oMath>
                </a14:m>
                <a:r>
                  <a:rPr lang="en-US" dirty="0"/>
                  <a:t>. The rate of packet reception for class </a:t>
                </a:r>
                <a:r>
                  <a:rPr lang="en-US" i="1" dirty="0"/>
                  <a:t>k</a:t>
                </a:r>
                <a:r>
                  <a:rPr lang="en-US" dirty="0"/>
                  <a:t> is  </a:t>
                </a:r>
              </a:p>
              <a:p>
                <a:pPr>
                  <a:defRPr/>
                </a:pPr>
                <a:endParaRPr lang="en-US" dirty="0"/>
              </a:p>
              <a:p>
                <a:pPr marL="0" indent="0">
                  <a:buNone/>
                  <a:defRPr/>
                </a:pPr>
                <a:r>
                  <a:rPr lang="en-US" dirty="0"/>
                  <a:t>                                                                                          </a:t>
                </a:r>
              </a:p>
              <a:p>
                <a:pPr>
                  <a:defRPr/>
                </a:pPr>
                <a:endParaRPr lang="en-US" dirty="0"/>
              </a:p>
              <a:p>
                <a:pPr>
                  <a:defRPr/>
                </a:pPr>
                <a:r>
                  <a:rPr lang="en-US" dirty="0"/>
                  <a:t>The problem is to design a policy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𝝅</m:t>
                    </m:r>
                  </m:oMath>
                </a14:m>
                <a:r>
                  <a:rPr lang="en-US" dirty="0"/>
                  <a:t> such that which maximizes the Expected Sum Utility:</a:t>
                </a:r>
              </a:p>
              <a:p>
                <a:pPr>
                  <a:defRPr/>
                </a:pPr>
                <a:endParaRPr lang="en-US" dirty="0"/>
              </a:p>
              <a:p>
                <a:pPr>
                  <a:defRPr/>
                </a:pPr>
                <a:endParaRPr lang="en-US" dirty="0"/>
              </a:p>
              <a:p>
                <a:pPr>
                  <a:defRPr/>
                </a:pPr>
                <a:r>
                  <a:rPr lang="en-US" dirty="0"/>
                  <a:t>Subject to the constraint that network queues are rate stable, i.e.,</a:t>
                </a:r>
              </a:p>
              <a:p>
                <a:pPr>
                  <a:defRPr/>
                </a:pPr>
                <a:endParaRPr lang="en-US" dirty="0"/>
              </a:p>
              <a:p>
                <a:pPr marL="0" indent="0">
                  <a:buNone/>
                  <a:defRPr/>
                </a:pPr>
                <a:r>
                  <a:rPr lang="en-US" dirty="0"/>
                  <a:t>                                                                                           </a:t>
                </a:r>
                <a:r>
                  <a:rPr lang="en-US" dirty="0" err="1"/>
                  <a:t>a.s</a:t>
                </a:r>
                <a:r>
                  <a:rPr lang="en-US" dirty="0"/>
                  <a:t>.</a:t>
                </a:r>
              </a:p>
              <a:p>
                <a:pPr>
                  <a:defRPr/>
                </a:pPr>
                <a:endParaRPr lang="en-US" dirty="0"/>
              </a:p>
              <a:p>
                <a:pPr marL="0" indent="0">
                  <a:buNone/>
                  <a:defRPr/>
                </a:pPr>
                <a:r>
                  <a:rPr lang="en-US" dirty="0"/>
                  <a:t>                                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58837" y="598046"/>
                <a:ext cx="7772400" cy="5468938"/>
              </a:xfrm>
              <a:blipFill rotWithShape="0">
                <a:blip r:embed="rId3"/>
                <a:stretch>
                  <a:fillRect l="-941" b="-55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5685" y="2728245"/>
            <a:ext cx="197727" cy="1901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2198" y="4654123"/>
            <a:ext cx="1933487" cy="5778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7724" y="2326765"/>
            <a:ext cx="815611" cy="31110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3335" y="3287812"/>
            <a:ext cx="2162103" cy="56081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-3932070" y="3353389"/>
            <a:ext cx="339708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FF0000"/>
                </a:solidFill>
              </a:rPr>
              <a:t>Abhishek: Can you replace k with c?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29565" y="5795255"/>
            <a:ext cx="3205873" cy="64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3861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hape 425"/>
          <p:cNvSpPr>
            <a:spLocks noGrp="1"/>
          </p:cNvSpPr>
          <p:nvPr>
            <p:ph type="title"/>
          </p:nvPr>
        </p:nvSpPr>
        <p:spPr>
          <a:xfrm>
            <a:off x="1219200" y="228600"/>
            <a:ext cx="7051675" cy="542925"/>
          </a:xfrm>
        </p:spPr>
        <p:txBody>
          <a:bodyPr/>
          <a:lstStyle/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The Optimal Control Sub-Problem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762000" y="1066800"/>
                <a:ext cx="7772400" cy="5468938"/>
              </a:xfrm>
            </p:spPr>
            <p:txBody>
              <a:bodyPr/>
              <a:lstStyle/>
              <a:p>
                <a:pPr>
                  <a:defRPr/>
                </a:pPr>
                <a:r>
                  <a:rPr lang="en-US" dirty="0"/>
                  <a:t>For pedagogical reasons, we first consider the following sub-problem:</a:t>
                </a:r>
              </a:p>
              <a:p>
                <a:pPr>
                  <a:defRPr/>
                </a:pPr>
                <a:r>
                  <a:rPr lang="en-US" i="1" dirty="0">
                    <a:solidFill>
                      <a:schemeClr val="accent1">
                        <a:lumMod val="75000"/>
                      </a:schemeClr>
                    </a:solidFill>
                  </a:rPr>
                  <a:t>Optimal Control Problem:</a:t>
                </a:r>
                <a:r>
                  <a:rPr lang="en-US" i="1" dirty="0"/>
                  <a:t>  </a:t>
                </a:r>
                <a:r>
                  <a:rPr lang="en-US" dirty="0"/>
                  <a:t>Design a </a:t>
                </a:r>
                <a:r>
                  <a:rPr lang="en-US" dirty="0">
                    <a:solidFill>
                      <a:schemeClr val="accent1">
                        <a:lumMod val="75000"/>
                      </a:schemeClr>
                    </a:solidFill>
                  </a:rPr>
                  <a:t>routing and scheduling </a:t>
                </a:r>
                <a:r>
                  <a:rPr lang="en-US" dirty="0"/>
                  <a:t>policy that supports all arrival rates </a:t>
                </a:r>
                <a:r>
                  <a:rPr lang="en-US" i="1" dirty="0">
                    <a:solidFill>
                      <a:schemeClr val="accent1">
                        <a:lumMod val="75000"/>
                      </a:schemeClr>
                    </a:solidFill>
                  </a:rPr>
                  <a:t>within the network stability region </a:t>
                </a:r>
              </a:p>
              <a:p>
                <a:pPr lvl="1">
                  <a:defRPr/>
                </a:pPr>
                <a:r>
                  <a:rPr lang="en-US" dirty="0">
                    <a:ea typeface="ＭＳ Ｐゴシック" pitchFamily="-109" charset="-128"/>
                  </a:rPr>
                  <a:t>Including </a:t>
                </a:r>
                <a:r>
                  <a:rPr lang="en-US" dirty="0">
                    <a:solidFill>
                      <a:schemeClr val="accent1">
                        <a:lumMod val="75000"/>
                      </a:schemeClr>
                    </a:solidFill>
                    <a:ea typeface="ＭＳ Ｐゴシック" pitchFamily="-109" charset="-128"/>
                  </a:rPr>
                  <a:t>arbitrary</a:t>
                </a:r>
                <a:r>
                  <a:rPr lang="en-US" dirty="0">
                    <a:ea typeface="ＭＳ Ｐゴシック" pitchFamily="-109" charset="-128"/>
                  </a:rPr>
                  <a:t> mix of unicast, multicast, broadcast traffic</a:t>
                </a:r>
              </a:p>
              <a:p>
                <a:pPr lvl="1">
                  <a:defRPr/>
                </a:pPr>
                <a:endParaRPr lang="en-US" dirty="0"/>
              </a:p>
              <a:p>
                <a:pPr>
                  <a:defRPr/>
                </a:pPr>
                <a:endParaRPr lang="en-US" dirty="0"/>
              </a:p>
              <a:p>
                <a:pPr>
                  <a:defRPr/>
                </a:pPr>
                <a:r>
                  <a:rPr lang="en-US" dirty="0"/>
                  <a:t>Let                 denote the number of packets commonly received by the destinations of the class </a:t>
                </a:r>
                <a:r>
                  <a:rPr lang="en-US" i="1" dirty="0"/>
                  <a:t>k</a:t>
                </a:r>
                <a:r>
                  <a:rPr lang="en-US" dirty="0"/>
                  <a:t> up to time     under the action of policy .</a:t>
                </a:r>
              </a:p>
              <a:p>
                <a:pPr>
                  <a:defRPr/>
                </a:pPr>
                <a:endParaRPr lang="en-US" dirty="0"/>
              </a:p>
              <a:p>
                <a:pPr>
                  <a:defRPr/>
                </a:pPr>
                <a:r>
                  <a:rPr lang="en-US" dirty="0"/>
                  <a:t>The problem is to find a routing and scheduling strategy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𝝅</m:t>
                    </m:r>
                  </m:oMath>
                </a14:m>
                <a:r>
                  <a:rPr lang="en-US" dirty="0"/>
                  <a:t> such that,</a:t>
                </a:r>
              </a:p>
              <a:p>
                <a:pPr>
                  <a:defRPr/>
                </a:pPr>
                <a:endParaRPr lang="en-US" dirty="0"/>
              </a:p>
              <a:p>
                <a:pPr>
                  <a:defRPr/>
                </a:pPr>
                <a:endParaRPr lang="en-US" dirty="0"/>
              </a:p>
              <a:p>
                <a:pPr>
                  <a:defRPr/>
                </a:pPr>
                <a:endParaRPr lang="en-US" dirty="0"/>
              </a:p>
              <a:p>
                <a:pPr>
                  <a:defRPr/>
                </a:pPr>
                <a:endParaRPr lang="en-US" dirty="0"/>
              </a:p>
              <a:p>
                <a:pPr>
                  <a:defRPr/>
                </a:pPr>
                <a:endParaRPr lang="en-US" dirty="0"/>
              </a:p>
              <a:p>
                <a:pPr marL="0" indent="0">
                  <a:buNone/>
                  <a:defRPr/>
                </a:pPr>
                <a:r>
                  <a:rPr lang="en-US" dirty="0"/>
                  <a:t>       for all arrival rates                   .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0" y="1066800"/>
                <a:ext cx="7772400" cy="5468938"/>
              </a:xfrm>
              <a:blipFill rotWithShape="0">
                <a:blip r:embed="rId2"/>
                <a:stretch>
                  <a:fillRect l="-941" t="-17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726" y="1740074"/>
            <a:ext cx="169946" cy="1911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037" y="3102682"/>
            <a:ext cx="222222" cy="2136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57437" y="4412048"/>
            <a:ext cx="3967163" cy="66410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0200" y="2793055"/>
            <a:ext cx="835818" cy="31881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3799" y="3111872"/>
            <a:ext cx="255605" cy="2044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76600" y="5486400"/>
            <a:ext cx="914400" cy="38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17134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Shape 428"/>
          <p:cNvSpPr>
            <a:spLocks noGrp="1"/>
          </p:cNvSpPr>
          <p:nvPr>
            <p:ph type="title"/>
          </p:nvPr>
        </p:nvSpPr>
        <p:spPr>
          <a:xfrm>
            <a:off x="1676400" y="203200"/>
            <a:ext cx="6683375" cy="506413"/>
          </a:xfrm>
        </p:spPr>
        <p:txBody>
          <a:bodyPr/>
          <a:lstStyle/>
          <a:p>
            <a:r>
              <a:rPr lang="en-US" altLang="en-US" dirty="0">
                <a:latin typeface="Times New Roman" charset="0"/>
                <a:ea typeface="ＭＳ Ｐゴシック" charset="-128"/>
                <a:cs typeface="Times New Roman" charset="0"/>
              </a:rPr>
              <a:t>Design of UMW: Challenges and Insight</a:t>
            </a:r>
          </a:p>
        </p:txBody>
      </p:sp>
      <p:sp>
        <p:nvSpPr>
          <p:cNvPr id="429" name="Shape 429"/>
          <p:cNvSpPr>
            <a:spLocks noGrp="1"/>
          </p:cNvSpPr>
          <p:nvPr>
            <p:ph type="body" idx="1"/>
          </p:nvPr>
        </p:nvSpPr>
        <p:spPr>
          <a:xfrm>
            <a:off x="1292225" y="1676400"/>
            <a:ext cx="7104063" cy="3952875"/>
          </a:xfrm>
        </p:spPr>
        <p:txBody>
          <a:bodyPr/>
          <a:lstStyle/>
          <a:p>
            <a:pPr>
              <a:defRPr/>
            </a:pPr>
            <a:r>
              <a:rPr lang="en-US" dirty="0"/>
              <a:t>Due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interdependent arrivals</a:t>
            </a:r>
            <a:r>
              <a:rPr dirty="0"/>
              <a:t>, networked queues are harder to analyze and control</a:t>
            </a:r>
          </a:p>
          <a:p>
            <a:pPr>
              <a:defRPr/>
            </a:pPr>
            <a:endParaRPr dirty="0"/>
          </a:p>
          <a:p>
            <a:pPr>
              <a:defRPr/>
            </a:pPr>
            <a:endParaRPr dirty="0"/>
          </a:p>
          <a:p>
            <a:pPr>
              <a:defRPr/>
            </a:pPr>
            <a:endParaRPr dirty="0"/>
          </a:p>
          <a:p>
            <a:pPr>
              <a:defRPr/>
            </a:pPr>
            <a:endParaRPr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We obtain a simpler virtual system of queues by relaxing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Precedence constraints </a:t>
            </a:r>
            <a:r>
              <a:rPr lang="en-US" dirty="0"/>
              <a:t>as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/>
              <a:t>described next</a:t>
            </a:r>
            <a:endParaRPr dirty="0"/>
          </a:p>
          <a:p>
            <a:pPr marL="520700" lvl="1" indent="0">
              <a:buFontTx/>
              <a:buNone/>
              <a:defRPr>
                <a:solidFill>
                  <a:srgbClr val="0070C0"/>
                </a:solidFill>
              </a:defRPr>
            </a:pPr>
            <a:r>
              <a:rPr dirty="0">
                <a:solidFill>
                  <a:srgbClr val="0070C0"/>
                </a:solidFill>
              </a:rPr>
              <a:t>                            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45059" name="image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7012" y="2432445"/>
            <a:ext cx="7042150" cy="995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5060" name="TextBox 1"/>
          <p:cNvSpPr txBox="1">
            <a:spLocks noChangeArrowheads="1"/>
          </p:cNvSpPr>
          <p:nvPr/>
        </p:nvSpPr>
        <p:spPr bwMode="auto">
          <a:xfrm>
            <a:off x="3429000" y="2401888"/>
            <a:ext cx="7254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1500" b="1" dirty="0">
                <a:latin typeface="Times New Roman" charset="0"/>
              </a:rPr>
              <a:t>Link 1</a:t>
            </a:r>
          </a:p>
        </p:txBody>
      </p:sp>
      <p:sp>
        <p:nvSpPr>
          <p:cNvPr id="45061" name="Rectangle 2"/>
          <p:cNvSpPr>
            <a:spLocks noChangeArrowheads="1"/>
          </p:cNvSpPr>
          <p:nvPr/>
        </p:nvSpPr>
        <p:spPr bwMode="auto">
          <a:xfrm>
            <a:off x="5659438" y="2401888"/>
            <a:ext cx="760412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1600" b="1" dirty="0">
                <a:latin typeface="Times New Roman" charset="0"/>
              </a:rPr>
              <a:t>Link 2</a:t>
            </a:r>
          </a:p>
        </p:txBody>
      </p:sp>
      <p:sp>
        <p:nvSpPr>
          <p:cNvPr id="45062" name="TextBox 3"/>
          <p:cNvSpPr txBox="1">
            <a:spLocks noChangeArrowheads="1"/>
          </p:cNvSpPr>
          <p:nvPr/>
        </p:nvSpPr>
        <p:spPr bwMode="auto">
          <a:xfrm>
            <a:off x="1981200" y="2571750"/>
            <a:ext cx="747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1500" b="1" dirty="0">
                <a:latin typeface="Times New Roman" charset="0"/>
              </a:rPr>
              <a:t>Source</a:t>
            </a:r>
          </a:p>
        </p:txBody>
      </p:sp>
      <p:sp>
        <p:nvSpPr>
          <p:cNvPr id="45063" name="TextBox 4"/>
          <p:cNvSpPr txBox="1">
            <a:spLocks noChangeArrowheads="1"/>
          </p:cNvSpPr>
          <p:nvPr/>
        </p:nvSpPr>
        <p:spPr bwMode="auto">
          <a:xfrm>
            <a:off x="7234238" y="2554288"/>
            <a:ext cx="1125537" cy="32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r>
              <a:rPr lang="en-US" altLang="en-US" sz="1500" b="1" dirty="0">
                <a:latin typeface="Times New Roman" charset="0"/>
              </a:rPr>
              <a:t>Destination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81200" y="3107484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iid arrivals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77702" y="3134513"/>
            <a:ext cx="1606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correlated arrivals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2895600" y="3886200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Abhishek: which arrivals are correlated here?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029451" y="3261372"/>
            <a:ext cx="1509711" cy="458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path is a tree for broadcast</a:t>
            </a:r>
          </a:p>
        </p:txBody>
      </p:sp>
    </p:spTree>
    <p:extLst>
      <p:ext uri="{BB962C8B-B14F-4D97-AF65-F5344CB8AC3E}">
        <p14:creationId xmlns:p14="http://schemas.microsoft.com/office/powerpoint/2010/main" val="276562776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60" grpId="0"/>
      <p:bldP spid="45062" grpId="0"/>
      <p:bldP spid="45063" grpId="0"/>
      <p:bldP spid="2" grpId="0"/>
      <p:bldP spid="10" grpId="0"/>
    </p:bldLst>
  </p:timing>
</p:sld>
</file>

<file path=ppt/theme/theme1.xml><?xml version="1.0" encoding="utf-8"?>
<a:theme xmlns:a="http://schemas.openxmlformats.org/drawingml/2006/main" name="DARPA_Satellite copy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DARPA_Satellite cop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pitchFamily="-106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pitchFamily="-106" charset="0"/>
          </a:defRPr>
        </a:defPPr>
      </a:lstStyle>
    </a:lnDef>
  </a:objectDefaults>
  <a:extraClrSchemeLst>
    <a:extraClrScheme>
      <a:clrScheme name="DARPA_Satellite cop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RPA_Satellite copy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RPA_Satellite copy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RPA_Satellite copy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RPA_Satellite copy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RPA_Satellite copy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RPA_Satellite copy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HD:Desktop Folder:Ardent Talks:DARPA_Satellite copy</Template>
  <TotalTime>23004</TotalTime>
  <Pages>1</Pages>
  <Words>1697</Words>
  <Application>Microsoft Macintosh PowerPoint</Application>
  <PresentationFormat>On-screen Show (4:3)</PresentationFormat>
  <Paragraphs>344</Paragraphs>
  <Slides>26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Cambria Math</vt:lpstr>
      <vt:lpstr>Helvetica</vt:lpstr>
      <vt:lpstr>Times</vt:lpstr>
      <vt:lpstr>Times New Roman</vt:lpstr>
      <vt:lpstr>DARPA_Satellite copy</vt:lpstr>
      <vt:lpstr>Network Utility Maximization with   Heterogeneous Traffic Flows</vt:lpstr>
      <vt:lpstr>Motivation</vt:lpstr>
      <vt:lpstr>Introduction</vt:lpstr>
      <vt:lpstr>Universal Max Weight</vt:lpstr>
      <vt:lpstr>System Model</vt:lpstr>
      <vt:lpstr>PowerPoint Presentation</vt:lpstr>
      <vt:lpstr>Formal NUM Problem</vt:lpstr>
      <vt:lpstr>The Optimal Control Sub-Problem</vt:lpstr>
      <vt:lpstr>Design of UMW: Challenges and Insight</vt:lpstr>
      <vt:lpstr>Precedence Relaxed System</vt:lpstr>
      <vt:lpstr>Dynamics of the Virtual Queues </vt:lpstr>
      <vt:lpstr>Derivation of the VQ Stabilizing Policy </vt:lpstr>
      <vt:lpstr>Optimal Control: Routing</vt:lpstr>
      <vt:lpstr>Optimal Control: Link Scheduling </vt:lpstr>
      <vt:lpstr>Theorems: Virtual Queue Stability</vt:lpstr>
      <vt:lpstr>Packet Scheduling for Physical Network</vt:lpstr>
      <vt:lpstr>Remaining Piece: Admission Control</vt:lpstr>
      <vt:lpstr>Drift Plus Penalty on the VQs</vt:lpstr>
      <vt:lpstr>Optimal Control: Admission Controller</vt:lpstr>
      <vt:lpstr>Theorems: Utility Optimality and Queue Stability</vt:lpstr>
      <vt:lpstr>Connection with Duality </vt:lpstr>
      <vt:lpstr>Connection with Duality </vt:lpstr>
      <vt:lpstr>Simulation Results (Unicast) </vt:lpstr>
      <vt:lpstr>UMW+ Performance for Unicast Flows  (Static Network)</vt:lpstr>
      <vt:lpstr>UMW+ Performance for Broadcast Flows (Dynamic Network)</vt:lpstr>
      <vt:lpstr>Conclusion</vt:lpstr>
    </vt:vector>
  </TitlesOfParts>
  <Company>MITLL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Architectures and Protocols for Data Communications Over Heterogeneous Networks  </dc:title>
  <dc:subject/>
  <dc:creator>Eytan Modiano</dc:creator>
  <cp:keywords/>
  <dc:description/>
  <cp:lastModifiedBy>Abhishek</cp:lastModifiedBy>
  <cp:revision>2609</cp:revision>
  <cp:lastPrinted>2018-04-25T05:14:15Z</cp:lastPrinted>
  <dcterms:created xsi:type="dcterms:W3CDTF">2010-06-02T13:43:54Z</dcterms:created>
  <dcterms:modified xsi:type="dcterms:W3CDTF">2022-03-17T11:58:14Z</dcterms:modified>
</cp:coreProperties>
</file>